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3"/>
  </p:notesMasterIdLst>
  <p:sldIdLst>
    <p:sldId id="267" r:id="rId2"/>
    <p:sldId id="257" r:id="rId3"/>
    <p:sldId id="559" r:id="rId4"/>
    <p:sldId id="562" r:id="rId5"/>
    <p:sldId id="564" r:id="rId6"/>
    <p:sldId id="565" r:id="rId7"/>
    <p:sldId id="566" r:id="rId8"/>
    <p:sldId id="567" r:id="rId9"/>
    <p:sldId id="568" r:id="rId10"/>
    <p:sldId id="259" r:id="rId11"/>
    <p:sldId id="563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74"/>
  </p:normalViewPr>
  <p:slideViewPr>
    <p:cSldViewPr snapToGrid="0" snapToObjects="1">
      <p:cViewPr varScale="1">
        <p:scale>
          <a:sx n="131" d="100"/>
          <a:sy n="131" d="100"/>
        </p:scale>
        <p:origin x="37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9B147B-ADCC-0448-9AA4-A53D80ADF77B}" type="datetimeFigureOut">
              <a:rPr lang="en-US" smtClean="0"/>
              <a:t>7/19/21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701A01-14F0-7849-A918-4FB72FF1C5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3098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1D912D-1506-B042-A0FA-9289BDEC50C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779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1D912D-1506-B042-A0FA-9289BDEC50C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2162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1D912D-1506-B042-A0FA-9289BDEC50C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3272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1D912D-1506-B042-A0FA-9289BDEC50C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1030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7/19/21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7/19/21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7/19/21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7/19/21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7/19/21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7/19/21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7/19/21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7/19/21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7/19/21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7/19/21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7/19/21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7/19/21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7/19/21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7/19/21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7/19/21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7/19/21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7/19/21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7/19/21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image" Target="../media/image6.png"/><Relationship Id="rId7" Type="http://schemas.openxmlformats.org/officeDocument/2006/relationships/image" Target="../media/image4.png"/><Relationship Id="rId12" Type="http://schemas.openxmlformats.org/officeDocument/2006/relationships/image" Target="../media/image26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11" Type="http://schemas.openxmlformats.org/officeDocument/2006/relationships/image" Target="../media/image42.tiff"/><Relationship Id="rId5" Type="http://schemas.openxmlformats.org/officeDocument/2006/relationships/image" Target="../media/image40.png"/><Relationship Id="rId10" Type="http://schemas.openxmlformats.org/officeDocument/2006/relationships/image" Target="../media/image25.jpeg"/><Relationship Id="rId4" Type="http://schemas.openxmlformats.org/officeDocument/2006/relationships/image" Target="../media/image39.tiff"/><Relationship Id="rId9" Type="http://schemas.openxmlformats.org/officeDocument/2006/relationships/image" Target="../media/image41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tiff"/><Relationship Id="rId3" Type="http://schemas.microsoft.com/office/2007/relationships/hdphoto" Target="../media/hdphoto2.wdp"/><Relationship Id="rId7" Type="http://schemas.openxmlformats.org/officeDocument/2006/relationships/image" Target="../media/image45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jpeg"/><Relationship Id="rId5" Type="http://schemas.microsoft.com/office/2007/relationships/hdphoto" Target="../media/hdphoto3.wdp"/><Relationship Id="rId10" Type="http://schemas.openxmlformats.org/officeDocument/2006/relationships/image" Target="../media/image46.tiff"/><Relationship Id="rId4" Type="http://schemas.openxmlformats.org/officeDocument/2006/relationships/image" Target="../media/image44.png"/><Relationship Id="rId9" Type="http://schemas.openxmlformats.org/officeDocument/2006/relationships/image" Target="../media/image26.tif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13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6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jpeg"/><Relationship Id="rId4" Type="http://schemas.openxmlformats.org/officeDocument/2006/relationships/image" Target="../media/image19.tif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13" Type="http://schemas.openxmlformats.org/officeDocument/2006/relationships/image" Target="../media/image22.jpe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13" Type="http://schemas.openxmlformats.org/officeDocument/2006/relationships/image" Target="../media/image22.jpe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13" Type="http://schemas.openxmlformats.org/officeDocument/2006/relationships/image" Target="../media/image23.jpe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eg"/><Relationship Id="rId3" Type="http://schemas.openxmlformats.org/officeDocument/2006/relationships/image" Target="../media/image6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tiff"/><Relationship Id="rId5" Type="http://schemas.openxmlformats.org/officeDocument/2006/relationships/image" Target="../media/image25.jpeg"/><Relationship Id="rId10" Type="http://schemas.openxmlformats.org/officeDocument/2006/relationships/image" Target="../media/image30.tiff"/><Relationship Id="rId4" Type="http://schemas.openxmlformats.org/officeDocument/2006/relationships/image" Target="../media/image24.jpeg"/><Relationship Id="rId9" Type="http://schemas.openxmlformats.org/officeDocument/2006/relationships/image" Target="../media/image29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1.png"/><Relationship Id="rId7" Type="http://schemas.openxmlformats.org/officeDocument/2006/relationships/image" Target="../media/image34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tiff"/><Relationship Id="rId5" Type="http://schemas.openxmlformats.org/officeDocument/2006/relationships/image" Target="../media/image32.png"/><Relationship Id="rId4" Type="http://schemas.openxmlformats.org/officeDocument/2006/relationships/image" Target="../media/image25.jpeg"/><Relationship Id="rId9" Type="http://schemas.openxmlformats.org/officeDocument/2006/relationships/image" Target="../media/image36.tif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4.png"/><Relationship Id="rId7" Type="http://schemas.openxmlformats.org/officeDocument/2006/relationships/image" Target="../media/image34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tiff"/><Relationship Id="rId11" Type="http://schemas.openxmlformats.org/officeDocument/2006/relationships/image" Target="../media/image18.jpeg"/><Relationship Id="rId5" Type="http://schemas.openxmlformats.org/officeDocument/2006/relationships/image" Target="../media/image25.jpeg"/><Relationship Id="rId10" Type="http://schemas.openxmlformats.org/officeDocument/2006/relationships/image" Target="../media/image38.jpeg"/><Relationship Id="rId4" Type="http://schemas.openxmlformats.org/officeDocument/2006/relationships/image" Target="../media/image31.png"/><Relationship Id="rId9" Type="http://schemas.openxmlformats.org/officeDocument/2006/relationships/image" Target="../media/image37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EB1841-BE6E-054D-BC55-39DCCA22B6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1012" y="769445"/>
            <a:ext cx="8689976" cy="2509213"/>
          </a:xfrm>
        </p:spPr>
        <p:txBody>
          <a:bodyPr>
            <a:normAutofit/>
          </a:bodyPr>
          <a:lstStyle/>
          <a:p>
            <a:r>
              <a:rPr lang="en-US" dirty="0"/>
              <a:t>MICROBES in THE AQUATIC ENVIRONMENT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A2F5CC4-5FBA-0648-ACF7-E925D44862D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25000" lnSpcReduction="20000"/>
          </a:bodyPr>
          <a:lstStyle/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pPr algn="l"/>
            <a:r>
              <a:rPr lang="en-US" sz="7200" dirty="0">
                <a:solidFill>
                  <a:schemeClr val="tx1"/>
                </a:solidFill>
              </a:rPr>
              <a:t>Miguel </a:t>
            </a:r>
            <a:r>
              <a:rPr lang="en-US" sz="7200" dirty="0" err="1">
                <a:solidFill>
                  <a:schemeClr val="tx1"/>
                </a:solidFill>
              </a:rPr>
              <a:t>Uyaguari</a:t>
            </a:r>
            <a:endParaRPr lang="en-US" sz="7200" dirty="0">
              <a:solidFill>
                <a:schemeClr val="tx1"/>
              </a:solidFill>
            </a:endParaRPr>
          </a:p>
          <a:p>
            <a:pPr algn="l"/>
            <a:r>
              <a:rPr lang="en-US" sz="7200" dirty="0">
                <a:solidFill>
                  <a:schemeClr val="tx1"/>
                </a:solidFill>
              </a:rPr>
              <a:t>Assistant Professor</a:t>
            </a:r>
          </a:p>
          <a:p>
            <a:pPr algn="l"/>
            <a:r>
              <a:rPr lang="en-US" sz="7200" dirty="0">
                <a:solidFill>
                  <a:schemeClr val="tx1"/>
                </a:solidFill>
              </a:rPr>
              <a:t>Department of Microbiology</a:t>
            </a:r>
          </a:p>
        </p:txBody>
      </p:sp>
    </p:spTree>
    <p:extLst>
      <p:ext uri="{BB962C8B-B14F-4D97-AF65-F5344CB8AC3E}">
        <p14:creationId xmlns:p14="http://schemas.microsoft.com/office/powerpoint/2010/main" val="20786443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11">
            <a:extLst>
              <a:ext uri="{FF2B5EF4-FFF2-40B4-BE49-F238E27FC236}">
                <a16:creationId xmlns:a16="http://schemas.microsoft.com/office/drawing/2014/main" id="{6E0DDFEF-F017-E642-8126-86B49D13156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88195"/>
            <a:ext cx="2670350" cy="986499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AF41201A-04CC-C84C-A536-183924314FEE}"/>
              </a:ext>
            </a:extLst>
          </p:cNvPr>
          <p:cNvGrpSpPr/>
          <p:nvPr/>
        </p:nvGrpSpPr>
        <p:grpSpPr>
          <a:xfrm>
            <a:off x="158179" y="167937"/>
            <a:ext cx="11875642" cy="6690063"/>
            <a:chOff x="204874" y="118863"/>
            <a:chExt cx="11875642" cy="6690063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7E8D084D-069C-4D42-8CD4-E713C2672A9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609037" y="607231"/>
              <a:ext cx="2875893" cy="2440015"/>
            </a:xfrm>
            <a:prstGeom prst="rect">
              <a:avLst/>
            </a:prstGeom>
          </p:spPr>
        </p:pic>
        <p:sp>
          <p:nvSpPr>
            <p:cNvPr id="47" name="Right Arrow 17">
              <a:extLst>
                <a:ext uri="{FF2B5EF4-FFF2-40B4-BE49-F238E27FC236}">
                  <a16:creationId xmlns:a16="http://schemas.microsoft.com/office/drawing/2014/main" id="{8197C5A3-71BF-6848-8606-86AF7E366973}"/>
                </a:ext>
              </a:extLst>
            </p:cNvPr>
            <p:cNvSpPr/>
            <p:nvPr/>
          </p:nvSpPr>
          <p:spPr>
            <a:xfrm rot="19941362">
              <a:off x="2546960" y="2220609"/>
              <a:ext cx="1067451" cy="263876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6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2" name="TextBox 12">
              <a:extLst>
                <a:ext uri="{FF2B5EF4-FFF2-40B4-BE49-F238E27FC236}">
                  <a16:creationId xmlns:a16="http://schemas.microsoft.com/office/drawing/2014/main" id="{911405A5-D1A9-0E48-8FFE-4040C1170E01}"/>
                </a:ext>
              </a:extLst>
            </p:cNvPr>
            <p:cNvSpPr txBox="1"/>
            <p:nvPr/>
          </p:nvSpPr>
          <p:spPr>
            <a:xfrm>
              <a:off x="699515" y="273210"/>
              <a:ext cx="127132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600" dirty="0">
                  <a:latin typeface="Calibri" panose="020F0502020204030204" pitchFamily="34" charset="0"/>
                  <a:cs typeface="Calibri" panose="020F0502020204030204" pitchFamily="34" charset="0"/>
                </a:rPr>
                <a:t>Source Water</a:t>
              </a:r>
            </a:p>
          </p:txBody>
        </p:sp>
        <p:pic>
          <p:nvPicPr>
            <p:cNvPr id="55" name="Picture 54" descr="Centricon Plus70.png">
              <a:extLst>
                <a:ext uri="{FF2B5EF4-FFF2-40B4-BE49-F238E27FC236}">
                  <a16:creationId xmlns:a16="http://schemas.microsoft.com/office/drawing/2014/main" id="{204E4127-9FF3-AE4C-9DF7-D3C0D56C7D0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100000" l="0" r="100000">
                          <a14:foregroundMark x1="44125" y1="2096" x2="37250" y2="509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788491" y="1511296"/>
              <a:ext cx="2182884" cy="1902302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1566EC24-C513-4447-87C9-18FFC8A2F3F4}"/>
                </a:ext>
              </a:extLst>
            </p:cNvPr>
            <p:cNvSpPr txBox="1"/>
            <p:nvPr/>
          </p:nvSpPr>
          <p:spPr>
            <a:xfrm>
              <a:off x="6764348" y="1081644"/>
              <a:ext cx="223117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JumboSep</a:t>
              </a:r>
              <a:endParaRPr lang="en-US" sz="16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61" name="Picture 16">
              <a:extLst>
                <a:ext uri="{FF2B5EF4-FFF2-40B4-BE49-F238E27FC236}">
                  <a16:creationId xmlns:a16="http://schemas.microsoft.com/office/drawing/2014/main" id="{05D4A263-0374-FE48-822A-93338CAE238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49346" y="2255270"/>
              <a:ext cx="1609273" cy="1011191"/>
            </a:xfrm>
            <a:prstGeom prst="rect">
              <a:avLst/>
            </a:prstGeom>
          </p:spPr>
        </p:pic>
        <p:sp>
          <p:nvSpPr>
            <p:cNvPr id="62" name="Right Arrow 17">
              <a:extLst>
                <a:ext uri="{FF2B5EF4-FFF2-40B4-BE49-F238E27FC236}">
                  <a16:creationId xmlns:a16="http://schemas.microsoft.com/office/drawing/2014/main" id="{7348AB20-64E5-664E-8E76-2F971919845C}"/>
                </a:ext>
              </a:extLst>
            </p:cNvPr>
            <p:cNvSpPr/>
            <p:nvPr/>
          </p:nvSpPr>
          <p:spPr>
            <a:xfrm rot="1892689">
              <a:off x="2462473" y="1341375"/>
              <a:ext cx="1067451" cy="263876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6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5D477BB9-85A8-134E-B88F-FB3B34F99D15}"/>
                </a:ext>
              </a:extLst>
            </p:cNvPr>
            <p:cNvSpPr/>
            <p:nvPr/>
          </p:nvSpPr>
          <p:spPr>
            <a:xfrm>
              <a:off x="204874" y="3266461"/>
              <a:ext cx="216027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CA" sz="1600" dirty="0">
                  <a:latin typeface="Calibri" panose="020F0502020204030204" pitchFamily="34" charset="0"/>
                  <a:cs typeface="Calibri" panose="020F0502020204030204" pitchFamily="34" charset="0"/>
                </a:rPr>
                <a:t>Drinking Water Systems</a:t>
              </a:r>
            </a:p>
          </p:txBody>
        </p:sp>
        <p:sp>
          <p:nvSpPr>
            <p:cNvPr id="63" name="Right Arrow 29">
              <a:extLst>
                <a:ext uri="{FF2B5EF4-FFF2-40B4-BE49-F238E27FC236}">
                  <a16:creationId xmlns:a16="http://schemas.microsoft.com/office/drawing/2014/main" id="{2A075FCB-303F-C745-9EBB-B3365BC75BCA}"/>
                </a:ext>
              </a:extLst>
            </p:cNvPr>
            <p:cNvSpPr/>
            <p:nvPr/>
          </p:nvSpPr>
          <p:spPr>
            <a:xfrm rot="5400000">
              <a:off x="1013593" y="1814882"/>
              <a:ext cx="659031" cy="221746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DC6F61A9-0D2E-4C48-B540-99F9004622B3}"/>
                </a:ext>
              </a:extLst>
            </p:cNvPr>
            <p:cNvSpPr txBox="1"/>
            <p:nvPr/>
          </p:nvSpPr>
          <p:spPr>
            <a:xfrm>
              <a:off x="3873025" y="118863"/>
              <a:ext cx="223117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Calibri" panose="020F0502020204030204" pitchFamily="34" charset="0"/>
                  <a:cs typeface="Calibri" panose="020F0502020204030204" pitchFamily="34" charset="0"/>
                </a:rPr>
                <a:t>TFF system</a:t>
              </a:r>
            </a:p>
          </p:txBody>
        </p:sp>
        <p:sp>
          <p:nvSpPr>
            <p:cNvPr id="65" name="Right Arrow 9">
              <a:extLst>
                <a:ext uri="{FF2B5EF4-FFF2-40B4-BE49-F238E27FC236}">
                  <a16:creationId xmlns:a16="http://schemas.microsoft.com/office/drawing/2014/main" id="{50FEB0D1-44D7-C64C-B644-C0BB4A865D80}"/>
                </a:ext>
              </a:extLst>
            </p:cNvPr>
            <p:cNvSpPr/>
            <p:nvPr/>
          </p:nvSpPr>
          <p:spPr>
            <a:xfrm rot="2104265">
              <a:off x="8985127" y="2553616"/>
              <a:ext cx="1092129" cy="30891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400" dirty="0" err="1">
                  <a:solidFill>
                    <a:schemeClr val="tx1"/>
                  </a:solidFill>
                </a:rPr>
                <a:t>CBSAlife</a:t>
              </a:r>
              <a:r>
                <a:rPr lang="en-CA" sz="1200" dirty="0">
                  <a:solidFill>
                    <a:schemeClr val="tx1"/>
                  </a:solidFill>
                </a:rPr>
                <a:t> kit</a:t>
              </a: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C74347F5-0133-7D4C-B31A-8409772B7737}"/>
                </a:ext>
              </a:extLst>
            </p:cNvPr>
            <p:cNvSpPr/>
            <p:nvPr/>
          </p:nvSpPr>
          <p:spPr>
            <a:xfrm>
              <a:off x="4138579" y="3155091"/>
              <a:ext cx="1667636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CA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From 40 L to 500 mL</a:t>
              </a:r>
            </a:p>
          </p:txBody>
        </p:sp>
        <p:sp>
          <p:nvSpPr>
            <p:cNvPr id="69" name="Right Arrow 17">
              <a:extLst>
                <a:ext uri="{FF2B5EF4-FFF2-40B4-BE49-F238E27FC236}">
                  <a16:creationId xmlns:a16="http://schemas.microsoft.com/office/drawing/2014/main" id="{EAF360FD-6351-F940-A086-AD67F733FE1E}"/>
                </a:ext>
              </a:extLst>
            </p:cNvPr>
            <p:cNvSpPr/>
            <p:nvPr/>
          </p:nvSpPr>
          <p:spPr>
            <a:xfrm rot="19521903">
              <a:off x="9019008" y="1364644"/>
              <a:ext cx="1067451" cy="263876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400" dirty="0">
                  <a:solidFill>
                    <a:schemeClr val="tx1"/>
                  </a:solidFill>
                </a:rPr>
                <a:t>Qiagen kit</a:t>
              </a:r>
            </a:p>
          </p:txBody>
        </p:sp>
        <p:pic>
          <p:nvPicPr>
            <p:cNvPr id="70" name="Picture 69" descr="Viral kit.jpeg">
              <a:extLst>
                <a:ext uri="{FF2B5EF4-FFF2-40B4-BE49-F238E27FC236}">
                  <a16:creationId xmlns:a16="http://schemas.microsoft.com/office/drawing/2014/main" id="{359C38F3-B20E-4342-840C-2F482476F1D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051429" y="510199"/>
              <a:ext cx="2029087" cy="1142890"/>
            </a:xfrm>
            <a:prstGeom prst="rect">
              <a:avLst/>
            </a:prstGeom>
            <a:ln w="28575" cmpd="sng">
              <a:solidFill>
                <a:schemeClr val="tx1"/>
              </a:solidFill>
            </a:ln>
            <a:effectLst>
              <a:softEdge rad="112500"/>
            </a:effectLst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AB2BE74-D527-3F4C-A98A-B1C5A3B703F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062136" y="2450244"/>
              <a:ext cx="1859684" cy="1322579"/>
            </a:xfrm>
            <a:prstGeom prst="rect">
              <a:avLst/>
            </a:prstGeom>
          </p:spPr>
        </p:pic>
        <p:sp>
          <p:nvSpPr>
            <p:cNvPr id="71" name="Right Arrow 34">
              <a:extLst>
                <a:ext uri="{FF2B5EF4-FFF2-40B4-BE49-F238E27FC236}">
                  <a16:creationId xmlns:a16="http://schemas.microsoft.com/office/drawing/2014/main" id="{70A2D777-299C-8A4C-9F34-9B41214F4F7B}"/>
                </a:ext>
              </a:extLst>
            </p:cNvPr>
            <p:cNvSpPr/>
            <p:nvPr/>
          </p:nvSpPr>
          <p:spPr>
            <a:xfrm rot="10800000" flipH="1">
              <a:off x="6021948" y="2104640"/>
              <a:ext cx="830821" cy="24790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800" dirty="0">
                <a:solidFill>
                  <a:schemeClr val="tx1"/>
                </a:solidFill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E12DCBE2-C001-6242-88C4-88C9351508A8}"/>
                </a:ext>
              </a:extLst>
            </p:cNvPr>
            <p:cNvSpPr/>
            <p:nvPr/>
          </p:nvSpPr>
          <p:spPr>
            <a:xfrm>
              <a:off x="6986804" y="3356549"/>
              <a:ext cx="178625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CA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From 500 ml to 300 ul</a:t>
              </a:r>
            </a:p>
          </p:txBody>
        </p:sp>
        <p:pic>
          <p:nvPicPr>
            <p:cNvPr id="73" name="Picture 72" descr="IMG_0927.JPG">
              <a:extLst>
                <a:ext uri="{FF2B5EF4-FFF2-40B4-BE49-F238E27FC236}">
                  <a16:creationId xmlns:a16="http://schemas.microsoft.com/office/drawing/2014/main" id="{D1561020-32EB-EB4F-8A03-26F0027A1FA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9418669" y="5006378"/>
              <a:ext cx="2060055" cy="1545041"/>
            </a:xfrm>
            <a:prstGeom prst="rect">
              <a:avLst/>
            </a:prstGeom>
            <a:ln w="28575" cmpd="sng">
              <a:solidFill>
                <a:srgbClr val="2C7C9F"/>
              </a:solidFill>
            </a:ln>
            <a:effectLst>
              <a:softEdge rad="112500"/>
            </a:effectLst>
          </p:spPr>
        </p:pic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104E3527-9564-354A-971D-BA1F2444DA1A}"/>
                </a:ext>
              </a:extLst>
            </p:cNvPr>
            <p:cNvSpPr txBox="1"/>
            <p:nvPr/>
          </p:nvSpPr>
          <p:spPr>
            <a:xfrm>
              <a:off x="9045889" y="4379539"/>
              <a:ext cx="26516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>
                  <a:latin typeface="Calibri" panose="020F0502020204030204" pitchFamily="34" charset="0"/>
                  <a:cs typeface="Calibri" panose="020F0502020204030204" pitchFamily="34" charset="0"/>
                </a:rPr>
                <a:t>Qubit</a:t>
              </a:r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 4 </a:t>
              </a:r>
              <a:r>
                <a:rPr lang="en-US" dirty="0" err="1">
                  <a:latin typeface="Calibri" panose="020F0502020204030204" pitchFamily="34" charset="0"/>
                  <a:cs typeface="Calibri" panose="020F0502020204030204" pitchFamily="34" charset="0"/>
                </a:rPr>
                <a:t>Fluorometer</a:t>
              </a:r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E8DC74EB-9A9B-C942-9FAB-1724710A1F5A}"/>
                </a:ext>
              </a:extLst>
            </p:cNvPr>
            <p:cNvSpPr txBox="1"/>
            <p:nvPr/>
          </p:nvSpPr>
          <p:spPr>
            <a:xfrm>
              <a:off x="5526932" y="4226715"/>
              <a:ext cx="26516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(RT)-qPCR</a:t>
              </a:r>
            </a:p>
          </p:txBody>
        </p:sp>
        <p:pic>
          <p:nvPicPr>
            <p:cNvPr id="76" name="Picture 75">
              <a:extLst>
                <a:ext uri="{FF2B5EF4-FFF2-40B4-BE49-F238E27FC236}">
                  <a16:creationId xmlns:a16="http://schemas.microsoft.com/office/drawing/2014/main" id="{1D873D72-A8EA-6E4A-9555-4C8E3E2E1A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336355" y="4660942"/>
              <a:ext cx="3032826" cy="200531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</p:pic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756A4C56-9DCD-2E44-B7A8-D10A44D2EA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777115" y="4980222"/>
              <a:ext cx="2363372" cy="1786810"/>
            </a:xfrm>
            <a:prstGeom prst="rect">
              <a:avLst/>
            </a:prstGeom>
          </p:spPr>
        </p:pic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B3A12EA3-E080-F94A-A2B6-620E6CD25382}"/>
                </a:ext>
              </a:extLst>
            </p:cNvPr>
            <p:cNvSpPr txBox="1"/>
            <p:nvPr/>
          </p:nvSpPr>
          <p:spPr>
            <a:xfrm>
              <a:off x="1669348" y="4657819"/>
              <a:ext cx="26516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Data analysis</a:t>
              </a:r>
            </a:p>
          </p:txBody>
        </p:sp>
        <p:sp>
          <p:nvSpPr>
            <p:cNvPr id="79" name="Right Arrow 29">
              <a:extLst>
                <a:ext uri="{FF2B5EF4-FFF2-40B4-BE49-F238E27FC236}">
                  <a16:creationId xmlns:a16="http://schemas.microsoft.com/office/drawing/2014/main" id="{040B64DB-AE09-B443-BDE6-E4C779803280}"/>
                </a:ext>
              </a:extLst>
            </p:cNvPr>
            <p:cNvSpPr/>
            <p:nvPr/>
          </p:nvSpPr>
          <p:spPr>
            <a:xfrm rot="10800000">
              <a:off x="4408905" y="5651881"/>
              <a:ext cx="659031" cy="221746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0" name="Right Arrow 29">
              <a:extLst>
                <a:ext uri="{FF2B5EF4-FFF2-40B4-BE49-F238E27FC236}">
                  <a16:creationId xmlns:a16="http://schemas.microsoft.com/office/drawing/2014/main" id="{3099969D-F31D-3240-A5AC-E8BC1A831AD7}"/>
                </a:ext>
              </a:extLst>
            </p:cNvPr>
            <p:cNvSpPr/>
            <p:nvPr/>
          </p:nvSpPr>
          <p:spPr>
            <a:xfrm rot="10800000">
              <a:off x="8637600" y="5607676"/>
              <a:ext cx="659031" cy="221746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1" name="Right Arrow 29">
              <a:extLst>
                <a:ext uri="{FF2B5EF4-FFF2-40B4-BE49-F238E27FC236}">
                  <a16:creationId xmlns:a16="http://schemas.microsoft.com/office/drawing/2014/main" id="{E6991ADB-C23B-CB4C-8B40-938C0F747FF1}"/>
                </a:ext>
              </a:extLst>
            </p:cNvPr>
            <p:cNvSpPr/>
            <p:nvPr/>
          </p:nvSpPr>
          <p:spPr>
            <a:xfrm rot="5400000">
              <a:off x="8755431" y="3594453"/>
              <a:ext cx="1072460" cy="26156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968779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Box 12">
            <a:extLst>
              <a:ext uri="{FF2B5EF4-FFF2-40B4-BE49-F238E27FC236}">
                <a16:creationId xmlns:a16="http://schemas.microsoft.com/office/drawing/2014/main" id="{F3908A9F-7A29-A443-B712-1B2408A1C321}"/>
              </a:ext>
            </a:extLst>
          </p:cNvPr>
          <p:cNvSpPr txBox="1"/>
          <p:nvPr/>
        </p:nvSpPr>
        <p:spPr>
          <a:xfrm>
            <a:off x="4377448" y="2223671"/>
            <a:ext cx="14986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000" dirty="0"/>
              <a:t>Drinking Water Systems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F7B0CADF-DB7D-9747-A76F-A087ABC0595C}"/>
              </a:ext>
            </a:extLst>
          </p:cNvPr>
          <p:cNvGrpSpPr/>
          <p:nvPr/>
        </p:nvGrpSpPr>
        <p:grpSpPr>
          <a:xfrm>
            <a:off x="1547730" y="0"/>
            <a:ext cx="10644270" cy="6638987"/>
            <a:chOff x="1897684" y="238531"/>
            <a:chExt cx="10644270" cy="6638987"/>
          </a:xfrm>
        </p:grpSpPr>
        <p:sp>
          <p:nvSpPr>
            <p:cNvPr id="50" name="Trapezoid 49">
              <a:extLst>
                <a:ext uri="{FF2B5EF4-FFF2-40B4-BE49-F238E27FC236}">
                  <a16:creationId xmlns:a16="http://schemas.microsoft.com/office/drawing/2014/main" id="{CE41EDAE-3C65-C945-95D9-CF79D1F034A5}"/>
                </a:ext>
              </a:extLst>
            </p:cNvPr>
            <p:cNvSpPr/>
            <p:nvPr/>
          </p:nvSpPr>
          <p:spPr>
            <a:xfrm>
              <a:off x="3382625" y="2844020"/>
              <a:ext cx="1506883" cy="971969"/>
            </a:xfrm>
            <a:prstGeom prst="trapezoid">
              <a:avLst>
                <a:gd name="adj" fmla="val 39213"/>
              </a:avLst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DF0A6EC1-8574-6844-B88A-C154DB9D4738}"/>
                </a:ext>
              </a:extLst>
            </p:cNvPr>
            <p:cNvGrpSpPr/>
            <p:nvPr/>
          </p:nvGrpSpPr>
          <p:grpSpPr>
            <a:xfrm>
              <a:off x="2948538" y="838832"/>
              <a:ext cx="3053665" cy="3093677"/>
              <a:chOff x="1061099" y="906824"/>
              <a:chExt cx="3053665" cy="3093677"/>
            </a:xfrm>
          </p:grpSpPr>
          <p:grpSp>
            <p:nvGrpSpPr>
              <p:cNvPr id="76" name="Group 75">
                <a:extLst>
                  <a:ext uri="{FF2B5EF4-FFF2-40B4-BE49-F238E27FC236}">
                    <a16:creationId xmlns:a16="http://schemas.microsoft.com/office/drawing/2014/main" id="{C8414E0D-09D6-F24E-A6F6-6F6B53CCBEC5}"/>
                  </a:ext>
                </a:extLst>
              </p:cNvPr>
              <p:cNvGrpSpPr/>
              <p:nvPr/>
            </p:nvGrpSpPr>
            <p:grpSpPr>
              <a:xfrm>
                <a:off x="1061099" y="906824"/>
                <a:ext cx="2363372" cy="3093677"/>
                <a:chOff x="1141493" y="1988882"/>
                <a:chExt cx="2363372" cy="3093677"/>
              </a:xfrm>
            </p:grpSpPr>
            <p:pic>
              <p:nvPicPr>
                <p:cNvPr id="82" name="Picture 81" descr="DNA_extraction.jpg">
                  <a:extLst>
                    <a:ext uri="{FF2B5EF4-FFF2-40B4-BE49-F238E27FC236}">
                      <a16:creationId xmlns:a16="http://schemas.microsoft.com/office/drawing/2014/main" id="{D72E6CD6-FCD9-9E43-AEA6-DD2AED78539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 cstate="email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ackgroundRemoval t="4598" b="45019" l="9961" r="89844">
                              <a14:foregroundMark x1="45508" y1="6130" x2="82031" y2="7088"/>
                              <a14:foregroundMark x1="57031" y1="16667" x2="71289" y2="21073"/>
                              <a14:foregroundMark x1="67188" y1="31801" x2="67188" y2="42337"/>
                              <a14:foregroundMark x1="71875" y1="40996" x2="76172" y2="40613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l="36028" b="53755"/>
                <a:stretch/>
              </p:blipFill>
              <p:spPr>
                <a:xfrm>
                  <a:off x="1575580" y="1988882"/>
                  <a:ext cx="1559505" cy="1365046"/>
                </a:xfrm>
                <a:prstGeom prst="rect">
                  <a:avLst/>
                </a:prstGeom>
              </p:spPr>
            </p:pic>
            <p:pic>
              <p:nvPicPr>
                <p:cNvPr id="83" name="Picture 82" descr="erlenmeyer flask.png">
                  <a:extLst>
                    <a:ext uri="{FF2B5EF4-FFF2-40B4-BE49-F238E27FC236}">
                      <a16:creationId xmlns:a16="http://schemas.microsoft.com/office/drawing/2014/main" id="{54CBC562-A9D2-5849-9D05-6A36AD314C1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 cstate="email">
                  <a:duotone>
                    <a:prstClr val="black"/>
                    <a:srgbClr val="D9C3A5">
                      <a:tint val="50000"/>
                      <a:satMod val="18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sharpenSoften amount="-50000"/>
                          </a14:imgEffect>
                          <a14:imgEffect>
                            <a14:colorTemperature colorTemp="11200"/>
                          </a14:imgEffect>
                          <a14:imgEffect>
                            <a14:saturation sat="400000"/>
                          </a14:imgEffect>
                          <a14:imgEffect>
                            <a14:brightnessContrast bright="-40000"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1141493" y="3194053"/>
                  <a:ext cx="2363372" cy="1888506"/>
                </a:xfrm>
                <a:prstGeom prst="rect">
                  <a:avLst/>
                </a:prstGeom>
              </p:spPr>
            </p:pic>
          </p:grp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3437FEA4-034F-5C4D-A761-3E8666CDB726}"/>
                  </a:ext>
                </a:extLst>
              </p:cNvPr>
              <p:cNvSpPr txBox="1"/>
              <p:nvPr/>
            </p:nvSpPr>
            <p:spPr>
              <a:xfrm>
                <a:off x="2555260" y="1297063"/>
                <a:ext cx="155950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Cheesecloth </a:t>
                </a:r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6FF07C63-7C51-BC45-A9CC-03302E099BF8}"/>
                  </a:ext>
                </a:extLst>
              </p:cNvPr>
              <p:cNvSpPr txBox="1"/>
              <p:nvPr/>
            </p:nvSpPr>
            <p:spPr>
              <a:xfrm>
                <a:off x="2213019" y="1650055"/>
                <a:ext cx="112199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Funnel</a:t>
                </a:r>
              </a:p>
            </p:txBody>
          </p: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CD28D30F-2205-5547-B179-1CE8AD50CB9C}"/>
                  </a:ext>
                </a:extLst>
              </p:cNvPr>
              <p:cNvCxnSpPr/>
              <p:nvPr/>
            </p:nvCxnSpPr>
            <p:spPr>
              <a:xfrm flipH="1" flipV="1">
                <a:off x="2774016" y="1199095"/>
                <a:ext cx="279856" cy="117938"/>
              </a:xfrm>
              <a:prstGeom prst="line">
                <a:avLst/>
              </a:prstGeom>
              <a:ln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CB62B606-19E3-564B-9DED-1DFD5391523B}"/>
                  </a:ext>
                </a:extLst>
              </p:cNvPr>
              <p:cNvCxnSpPr/>
              <p:nvPr/>
            </p:nvCxnSpPr>
            <p:spPr>
              <a:xfrm flipH="1" flipV="1">
                <a:off x="2384434" y="1539621"/>
                <a:ext cx="248159" cy="167220"/>
              </a:xfrm>
              <a:prstGeom prst="line">
                <a:avLst/>
              </a:prstGeom>
              <a:ln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3" name="Right Arrow 52">
              <a:extLst>
                <a:ext uri="{FF2B5EF4-FFF2-40B4-BE49-F238E27FC236}">
                  <a16:creationId xmlns:a16="http://schemas.microsoft.com/office/drawing/2014/main" id="{26442F48-6DBD-BA41-9315-1440C1DF56B5}"/>
                </a:ext>
              </a:extLst>
            </p:cNvPr>
            <p:cNvSpPr/>
            <p:nvPr/>
          </p:nvSpPr>
          <p:spPr>
            <a:xfrm>
              <a:off x="8243976" y="2075573"/>
              <a:ext cx="898977" cy="822960"/>
            </a:xfrm>
            <a:prstGeom prst="rightArrow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8E8C6533-20EE-5A4F-8F12-3D7801355C07}"/>
                </a:ext>
              </a:extLst>
            </p:cNvPr>
            <p:cNvGrpSpPr/>
            <p:nvPr/>
          </p:nvGrpSpPr>
          <p:grpSpPr>
            <a:xfrm>
              <a:off x="8736522" y="829165"/>
              <a:ext cx="3805432" cy="2282787"/>
              <a:chOff x="5338568" y="1112397"/>
              <a:chExt cx="3805432" cy="2282787"/>
            </a:xfrm>
          </p:grpSpPr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E140AFEA-BDAC-4F4F-AAD3-CBDCECB77F81}"/>
                  </a:ext>
                </a:extLst>
              </p:cNvPr>
              <p:cNvSpPr txBox="1"/>
              <p:nvPr/>
            </p:nvSpPr>
            <p:spPr>
              <a:xfrm>
                <a:off x="5338568" y="1112397"/>
                <a:ext cx="3805432" cy="646331"/>
              </a:xfrm>
              <a:prstGeom prst="rect">
                <a:avLst/>
              </a:prstGeom>
              <a:noFill/>
              <a:ln w="28575" cmpd="sng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Nucleic Acid Extraction </a:t>
                </a:r>
              </a:p>
              <a:p>
                <a:pPr algn="ctr"/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(Commercial extraction kits) </a:t>
                </a:r>
              </a:p>
            </p:txBody>
          </p: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C62DD4E5-7E18-414B-B46C-747061758E94}"/>
                  </a:ext>
                </a:extLst>
              </p:cNvPr>
              <p:cNvSpPr txBox="1"/>
              <p:nvPr/>
            </p:nvSpPr>
            <p:spPr>
              <a:xfrm>
                <a:off x="5951369" y="3087407"/>
                <a:ext cx="2414036" cy="307777"/>
              </a:xfrm>
              <a:prstGeom prst="rect">
                <a:avLst/>
              </a:prstGeom>
              <a:noFill/>
              <a:ln w="28575" cmpd="sng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www.qiagen.com</a:t>
                </a:r>
                <a:endParaRPr lang="en-US" sz="1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pic>
          <p:nvPicPr>
            <p:cNvPr id="55" name="Picture 54" descr="IMG_0927.JPG">
              <a:extLst>
                <a:ext uri="{FF2B5EF4-FFF2-40B4-BE49-F238E27FC236}">
                  <a16:creationId xmlns:a16="http://schemas.microsoft.com/office/drawing/2014/main" id="{30085660-17E2-FB4F-98F4-B65EF734395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9647005" y="5074970"/>
              <a:ext cx="2060055" cy="1545041"/>
            </a:xfrm>
            <a:prstGeom prst="rect">
              <a:avLst/>
            </a:prstGeom>
            <a:ln w="28575" cmpd="sng">
              <a:solidFill>
                <a:srgbClr val="2C7C9F"/>
              </a:solidFill>
            </a:ln>
            <a:effectLst>
              <a:softEdge rad="112500"/>
            </a:effectLst>
          </p:spPr>
        </p:pic>
        <p:sp>
          <p:nvSpPr>
            <p:cNvPr id="56" name="Right Arrow 55">
              <a:extLst>
                <a:ext uri="{FF2B5EF4-FFF2-40B4-BE49-F238E27FC236}">
                  <a16:creationId xmlns:a16="http://schemas.microsoft.com/office/drawing/2014/main" id="{D427496C-0391-4A4C-8CCB-CCE20031D5C0}"/>
                </a:ext>
              </a:extLst>
            </p:cNvPr>
            <p:cNvSpPr/>
            <p:nvPr/>
          </p:nvSpPr>
          <p:spPr>
            <a:xfrm rot="5400000">
              <a:off x="10106852" y="3434339"/>
              <a:ext cx="898977" cy="822960"/>
            </a:xfrm>
            <a:prstGeom prst="rightArrow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2387DE5D-F0B5-E443-B513-7627BCC24D1D}"/>
                </a:ext>
              </a:extLst>
            </p:cNvPr>
            <p:cNvSpPr txBox="1"/>
            <p:nvPr/>
          </p:nvSpPr>
          <p:spPr>
            <a:xfrm>
              <a:off x="9274225" y="4448131"/>
              <a:ext cx="26516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>
                  <a:latin typeface="Calibri" panose="020F0502020204030204" pitchFamily="34" charset="0"/>
                  <a:cs typeface="Calibri" panose="020F0502020204030204" pitchFamily="34" charset="0"/>
                </a:rPr>
                <a:t>Qubit</a:t>
              </a:r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 4 </a:t>
              </a:r>
              <a:r>
                <a:rPr lang="en-US" dirty="0" err="1">
                  <a:latin typeface="Calibri" panose="020F0502020204030204" pitchFamily="34" charset="0"/>
                  <a:cs typeface="Calibri" panose="020F0502020204030204" pitchFamily="34" charset="0"/>
                </a:rPr>
                <a:t>Fluorometer</a:t>
              </a:r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8" name="Right Arrow 57">
              <a:extLst>
                <a:ext uri="{FF2B5EF4-FFF2-40B4-BE49-F238E27FC236}">
                  <a16:creationId xmlns:a16="http://schemas.microsoft.com/office/drawing/2014/main" id="{B12B482C-46DE-F042-B7EA-899B2AA6188F}"/>
                </a:ext>
              </a:extLst>
            </p:cNvPr>
            <p:cNvSpPr/>
            <p:nvPr/>
          </p:nvSpPr>
          <p:spPr>
            <a:xfrm flipH="1">
              <a:off x="8929604" y="5423397"/>
              <a:ext cx="898977" cy="822960"/>
            </a:xfrm>
            <a:prstGeom prst="rightArrow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072F5D13-FD23-6F48-B181-3DC3448D254D}"/>
                </a:ext>
              </a:extLst>
            </p:cNvPr>
            <p:cNvSpPr txBox="1"/>
            <p:nvPr/>
          </p:nvSpPr>
          <p:spPr>
            <a:xfrm>
              <a:off x="5755268" y="4295307"/>
              <a:ext cx="26516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RT-qPCR</a:t>
              </a:r>
            </a:p>
          </p:txBody>
        </p:sp>
        <p:sp>
          <p:nvSpPr>
            <p:cNvPr id="60" name="Right Arrow 59">
              <a:extLst>
                <a:ext uri="{FF2B5EF4-FFF2-40B4-BE49-F238E27FC236}">
                  <a16:creationId xmlns:a16="http://schemas.microsoft.com/office/drawing/2014/main" id="{F1388430-6131-D54E-A7AA-FDB13551DE29}"/>
                </a:ext>
              </a:extLst>
            </p:cNvPr>
            <p:cNvSpPr/>
            <p:nvPr/>
          </p:nvSpPr>
          <p:spPr>
            <a:xfrm>
              <a:off x="2499049" y="2075573"/>
              <a:ext cx="898977" cy="822960"/>
            </a:xfrm>
            <a:prstGeom prst="rightArrow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0B09FF56-4DCF-8643-8120-3729CE2BB3E5}"/>
                </a:ext>
              </a:extLst>
            </p:cNvPr>
            <p:cNvCxnSpPr>
              <a:cxnSpLocks/>
            </p:cNvCxnSpPr>
            <p:nvPr/>
          </p:nvCxnSpPr>
          <p:spPr>
            <a:xfrm>
              <a:off x="2888313" y="1575461"/>
              <a:ext cx="1" cy="506881"/>
            </a:xfrm>
            <a:prstGeom prst="straightConnector1">
              <a:avLst/>
            </a:prstGeom>
            <a:ln w="317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Right Arrow 61">
              <a:extLst>
                <a:ext uri="{FF2B5EF4-FFF2-40B4-BE49-F238E27FC236}">
                  <a16:creationId xmlns:a16="http://schemas.microsoft.com/office/drawing/2014/main" id="{2D44D3ED-EDA3-B142-A2B6-6C748762A368}"/>
                </a:ext>
              </a:extLst>
            </p:cNvPr>
            <p:cNvSpPr/>
            <p:nvPr/>
          </p:nvSpPr>
          <p:spPr>
            <a:xfrm rot="19235412">
              <a:off x="4905478" y="1653099"/>
              <a:ext cx="898977" cy="822960"/>
            </a:xfrm>
            <a:prstGeom prst="rightArrow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B219B072-EDD3-024D-9667-C34854B6D266}"/>
                </a:ext>
              </a:extLst>
            </p:cNvPr>
            <p:cNvSpPr/>
            <p:nvPr/>
          </p:nvSpPr>
          <p:spPr>
            <a:xfrm>
              <a:off x="2276729" y="238531"/>
              <a:ext cx="119058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CA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Armored RNA</a:t>
              </a:r>
            </a:p>
            <a:p>
              <a:pPr algn="ctr"/>
              <a:r>
                <a:rPr lang="en-CA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SARS </a:t>
              </a:r>
              <a:endParaRPr lang="en-US" sz="1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F4A82394-19E7-CD48-9D39-FED8EC865B97}"/>
                </a:ext>
              </a:extLst>
            </p:cNvPr>
            <p:cNvSpPr/>
            <p:nvPr/>
          </p:nvSpPr>
          <p:spPr>
            <a:xfrm>
              <a:off x="2081254" y="3894133"/>
              <a:ext cx="1536431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CA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2019-nCoV CDC RUO plasmid control </a:t>
              </a:r>
              <a:endParaRPr lang="en-US" sz="1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191C23B0-ADFB-5546-AD46-4D046097EA58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2884359" y="2792420"/>
              <a:ext cx="1" cy="506881"/>
            </a:xfrm>
            <a:prstGeom prst="straightConnector1">
              <a:avLst/>
            </a:prstGeom>
            <a:ln w="317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8B4BBC85-E6E1-7943-A4CD-A9684EF6FF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486710" y="707617"/>
              <a:ext cx="770620" cy="807717"/>
            </a:xfrm>
            <a:prstGeom prst="rect">
              <a:avLst/>
            </a:prstGeom>
          </p:spPr>
        </p:pic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EDC77246-6201-594D-B738-8F3715BD04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564691" y="4729534"/>
              <a:ext cx="3032826" cy="200531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</p:pic>
        <p:sp>
          <p:nvSpPr>
            <p:cNvPr id="68" name="Right Arrow 67">
              <a:extLst>
                <a:ext uri="{FF2B5EF4-FFF2-40B4-BE49-F238E27FC236}">
                  <a16:creationId xmlns:a16="http://schemas.microsoft.com/office/drawing/2014/main" id="{50748456-1FA9-624F-8383-52946535DDD0}"/>
                </a:ext>
              </a:extLst>
            </p:cNvPr>
            <p:cNvSpPr/>
            <p:nvPr/>
          </p:nvSpPr>
          <p:spPr>
            <a:xfrm rot="957414">
              <a:off x="4963120" y="2596279"/>
              <a:ext cx="898977" cy="822960"/>
            </a:xfrm>
            <a:prstGeom prst="rightArrow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4DBF375D-3AAA-7649-944A-6320C47D7C2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005451" y="5048814"/>
              <a:ext cx="2363372" cy="1786810"/>
            </a:xfrm>
            <a:prstGeom prst="rect">
              <a:avLst/>
            </a:prstGeom>
          </p:spPr>
        </p:pic>
        <p:sp>
          <p:nvSpPr>
            <p:cNvPr id="70" name="Right Arrow 69">
              <a:extLst>
                <a:ext uri="{FF2B5EF4-FFF2-40B4-BE49-F238E27FC236}">
                  <a16:creationId xmlns:a16="http://schemas.microsoft.com/office/drawing/2014/main" id="{B7A260AA-B348-8842-9896-DB452D2D15E3}"/>
                </a:ext>
              </a:extLst>
            </p:cNvPr>
            <p:cNvSpPr/>
            <p:nvPr/>
          </p:nvSpPr>
          <p:spPr>
            <a:xfrm flipH="1">
              <a:off x="4548062" y="5319091"/>
              <a:ext cx="898977" cy="822960"/>
            </a:xfrm>
            <a:prstGeom prst="rightArrow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A0935D69-5BD8-9843-A1BD-54C3A9EA8E02}"/>
                </a:ext>
              </a:extLst>
            </p:cNvPr>
            <p:cNvSpPr txBox="1"/>
            <p:nvPr/>
          </p:nvSpPr>
          <p:spPr>
            <a:xfrm>
              <a:off x="1897684" y="4726411"/>
              <a:ext cx="26516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Data analysis</a:t>
              </a:r>
            </a:p>
          </p:txBody>
        </p:sp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3ABE8754-35AB-E344-9FA6-B6417B1AE9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504283" y="3325083"/>
              <a:ext cx="765364" cy="61983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963863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1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3852" y="1215887"/>
            <a:ext cx="1609273" cy="1011191"/>
          </a:xfrm>
          <a:prstGeom prst="rect">
            <a:avLst/>
          </a:prstGeom>
        </p:spPr>
      </p:pic>
      <p:sp>
        <p:nvSpPr>
          <p:cNvPr id="21" name="TextBox 35"/>
          <p:cNvSpPr txBox="1"/>
          <p:nvPr/>
        </p:nvSpPr>
        <p:spPr>
          <a:xfrm>
            <a:off x="9244729" y="99155"/>
            <a:ext cx="271178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u="sng" dirty="0"/>
              <a:t>Experimental goals: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Microbial Communities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Antibiotic Resistance Genes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Heavy metal Resistance Genes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Antibiotics, Heavy metals and Pesticides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Community feedback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Design and optimization of engineering design</a:t>
            </a:r>
          </a:p>
        </p:txBody>
      </p:sp>
      <p:sp>
        <p:nvSpPr>
          <p:cNvPr id="22" name="TextBox 37"/>
          <p:cNvSpPr txBox="1"/>
          <p:nvPr/>
        </p:nvSpPr>
        <p:spPr>
          <a:xfrm>
            <a:off x="9344111" y="3965375"/>
            <a:ext cx="263392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u="sng" dirty="0">
                <a:latin typeface="Arial" panose="020B0604020202020204" pitchFamily="34" charset="0"/>
                <a:cs typeface="Arial" panose="020B0604020202020204" pitchFamily="34" charset="0"/>
              </a:rPr>
              <a:t>Outcomes</a:t>
            </a:r>
            <a:r>
              <a:rPr lang="en-CA" sz="16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600" dirty="0">
                <a:latin typeface="Arial" panose="020B0604020202020204" pitchFamily="34" charset="0"/>
                <a:cs typeface="Arial" panose="020B0604020202020204" pitchFamily="34" charset="0"/>
              </a:rPr>
              <a:t>One Health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sz="1600" dirty="0">
                <a:latin typeface="Arial" panose="020B0604020202020204" pitchFamily="34" charset="0"/>
                <a:cs typeface="Arial" panose="020B0604020202020204" pitchFamily="34" charset="0"/>
              </a:rPr>
              <a:t>Community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sz="1600" dirty="0">
                <a:latin typeface="Arial" panose="020B0604020202020204" pitchFamily="34" charset="0"/>
                <a:cs typeface="Arial" panose="020B0604020202020204" pitchFamily="34" charset="0"/>
              </a:rPr>
              <a:t>Environment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600" dirty="0">
                <a:latin typeface="Arial" panose="020B0604020202020204" pitchFamily="34" charset="0"/>
                <a:cs typeface="Arial" panose="020B0604020202020204" pitchFamily="34" charset="0"/>
              </a:rPr>
              <a:t>Optimal Engineering Design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600" dirty="0">
                <a:latin typeface="Arial" panose="020B0604020202020204" pitchFamily="34" charset="0"/>
                <a:cs typeface="Arial" panose="020B0604020202020204" pitchFamily="34" charset="0"/>
              </a:rPr>
              <a:t>Community engagement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600" dirty="0">
                <a:latin typeface="Arial" panose="020B0604020202020204" pitchFamily="34" charset="0"/>
                <a:cs typeface="Arial" panose="020B0604020202020204" pitchFamily="34" charset="0"/>
              </a:rPr>
              <a:t>Evidence-based policy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8A003270-8B63-E242-A32A-1634F4D5AEF7}"/>
              </a:ext>
            </a:extLst>
          </p:cNvPr>
          <p:cNvGrpSpPr/>
          <p:nvPr/>
        </p:nvGrpSpPr>
        <p:grpSpPr>
          <a:xfrm>
            <a:off x="210942" y="406477"/>
            <a:ext cx="9102014" cy="6045045"/>
            <a:chOff x="185306" y="41442"/>
            <a:chExt cx="9102014" cy="6045045"/>
          </a:xfrm>
        </p:grpSpPr>
        <p:pic>
          <p:nvPicPr>
            <p:cNvPr id="2" name="Picture 19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874152" y="1662497"/>
              <a:ext cx="1088612" cy="1195130"/>
            </a:xfrm>
            <a:prstGeom prst="rect">
              <a:avLst/>
            </a:prstGeom>
          </p:spPr>
        </p:pic>
        <p:sp>
          <p:nvSpPr>
            <p:cNvPr id="3" name="Right Arrow 9"/>
            <p:cNvSpPr/>
            <p:nvPr/>
          </p:nvSpPr>
          <p:spPr>
            <a:xfrm>
              <a:off x="5083239" y="2015898"/>
              <a:ext cx="1886465" cy="30891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200" dirty="0">
                  <a:solidFill>
                    <a:schemeClr val="tx1"/>
                  </a:solidFill>
                </a:rPr>
                <a:t>Piped</a:t>
              </a:r>
            </a:p>
          </p:txBody>
        </p:sp>
        <p:pic>
          <p:nvPicPr>
            <p:cNvPr id="4" name="Picture 11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59402" y="2020455"/>
              <a:ext cx="2670350" cy="986499"/>
            </a:xfrm>
            <a:prstGeom prst="rect">
              <a:avLst/>
            </a:prstGeom>
          </p:spPr>
        </p:pic>
        <p:sp>
          <p:nvSpPr>
            <p:cNvPr id="5" name="TextBox 12"/>
            <p:cNvSpPr txBox="1"/>
            <p:nvPr/>
          </p:nvSpPr>
          <p:spPr>
            <a:xfrm>
              <a:off x="1535630" y="2969903"/>
              <a:ext cx="97618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000" dirty="0"/>
                <a:t>Source Water</a:t>
              </a:r>
            </a:p>
          </p:txBody>
        </p:sp>
        <p:pic>
          <p:nvPicPr>
            <p:cNvPr id="6" name="Picture 13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691899" y="3211572"/>
              <a:ext cx="2454683" cy="1433322"/>
            </a:xfrm>
            <a:prstGeom prst="rect">
              <a:avLst/>
            </a:prstGeom>
          </p:spPr>
        </p:pic>
        <p:sp>
          <p:nvSpPr>
            <p:cNvPr id="7" name="TextBox 14"/>
            <p:cNvSpPr txBox="1"/>
            <p:nvPr/>
          </p:nvSpPr>
          <p:spPr>
            <a:xfrm>
              <a:off x="6344387" y="4513967"/>
              <a:ext cx="1441420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1050" dirty="0"/>
                <a:t>Wastewater treatment</a:t>
              </a:r>
            </a:p>
          </p:txBody>
        </p:sp>
        <p:sp>
          <p:nvSpPr>
            <p:cNvPr id="9" name="Right Arrow 17"/>
            <p:cNvSpPr/>
            <p:nvPr/>
          </p:nvSpPr>
          <p:spPr>
            <a:xfrm rot="20208694">
              <a:off x="2257452" y="1874064"/>
              <a:ext cx="1067451" cy="263876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" name="TextBox 18"/>
            <p:cNvSpPr txBox="1"/>
            <p:nvPr/>
          </p:nvSpPr>
          <p:spPr>
            <a:xfrm>
              <a:off x="1008115" y="4546527"/>
              <a:ext cx="186013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000" dirty="0"/>
                <a:t>Spread to new communities</a:t>
              </a:r>
            </a:p>
          </p:txBody>
        </p:sp>
        <p:pic>
          <p:nvPicPr>
            <p:cNvPr id="11" name="Picture 20"/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785807" y="422303"/>
              <a:ext cx="996594" cy="1120917"/>
            </a:xfrm>
            <a:prstGeom prst="rect">
              <a:avLst/>
            </a:prstGeom>
          </p:spPr>
        </p:pic>
        <p:pic>
          <p:nvPicPr>
            <p:cNvPr id="12" name="Picture 21"/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5620311" y="779207"/>
              <a:ext cx="755457" cy="437120"/>
            </a:xfrm>
            <a:prstGeom prst="rect">
              <a:avLst/>
            </a:prstGeom>
          </p:spPr>
        </p:pic>
        <p:sp>
          <p:nvSpPr>
            <p:cNvPr id="13" name="Right Arrow 22"/>
            <p:cNvSpPr/>
            <p:nvPr/>
          </p:nvSpPr>
          <p:spPr>
            <a:xfrm>
              <a:off x="5065916" y="1168784"/>
              <a:ext cx="1886465" cy="30891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200" dirty="0">
                  <a:solidFill>
                    <a:schemeClr val="tx1"/>
                  </a:solidFill>
                </a:rPr>
                <a:t>Water truck</a:t>
              </a:r>
            </a:p>
          </p:txBody>
        </p:sp>
        <p:pic>
          <p:nvPicPr>
            <p:cNvPr id="14" name="Picture 23"/>
            <p:cNvPicPr>
              <a:picLocks noChangeAspect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7047189" y="982762"/>
              <a:ext cx="395129" cy="520318"/>
            </a:xfrm>
            <a:prstGeom prst="rect">
              <a:avLst/>
            </a:prstGeom>
          </p:spPr>
        </p:pic>
        <p:sp>
          <p:nvSpPr>
            <p:cNvPr id="15" name="TextBox 24"/>
            <p:cNvSpPr txBox="1"/>
            <p:nvPr/>
          </p:nvSpPr>
          <p:spPr>
            <a:xfrm>
              <a:off x="6982955" y="1476389"/>
              <a:ext cx="55846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000" dirty="0"/>
                <a:t>Cistern</a:t>
              </a:r>
            </a:p>
          </p:txBody>
        </p:sp>
        <p:sp>
          <p:nvSpPr>
            <p:cNvPr id="16" name="Right Arrow 25"/>
            <p:cNvSpPr/>
            <p:nvPr/>
          </p:nvSpPr>
          <p:spPr>
            <a:xfrm>
              <a:off x="7506552" y="1118795"/>
              <a:ext cx="279255" cy="30891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200" dirty="0"/>
            </a:p>
          </p:txBody>
        </p:sp>
        <p:pic>
          <p:nvPicPr>
            <p:cNvPr id="17" name="Picture 28"/>
            <p:cNvPicPr>
              <a:picLocks noChangeAspect="1"/>
            </p:cNvPicPr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803162" y="4183731"/>
              <a:ext cx="1716433" cy="709663"/>
            </a:xfrm>
            <a:prstGeom prst="rect">
              <a:avLst/>
            </a:prstGeom>
          </p:spPr>
        </p:pic>
        <p:pic>
          <p:nvPicPr>
            <p:cNvPr id="18" name="Picture 31"/>
            <p:cNvPicPr>
              <a:picLocks noChangeAspect="1"/>
            </p:cNvPicPr>
            <p:nvPr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79082" y="3607559"/>
              <a:ext cx="1025736" cy="697685"/>
            </a:xfrm>
            <a:prstGeom prst="rect">
              <a:avLst/>
            </a:prstGeom>
          </p:spPr>
        </p:pic>
        <p:sp>
          <p:nvSpPr>
            <p:cNvPr id="19" name="Right Arrow 32"/>
            <p:cNvSpPr/>
            <p:nvPr/>
          </p:nvSpPr>
          <p:spPr>
            <a:xfrm rot="1064275" flipH="1">
              <a:off x="1692227" y="4235533"/>
              <a:ext cx="1819404" cy="29429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900" dirty="0">
                  <a:solidFill>
                    <a:schemeClr val="tx1"/>
                  </a:solidFill>
                </a:rPr>
                <a:t>Leachate</a:t>
              </a:r>
            </a:p>
          </p:txBody>
        </p:sp>
        <p:sp>
          <p:nvSpPr>
            <p:cNvPr id="20" name="Right Arrow 34"/>
            <p:cNvSpPr/>
            <p:nvPr/>
          </p:nvSpPr>
          <p:spPr>
            <a:xfrm rot="3108908" flipH="1">
              <a:off x="2334946" y="3585073"/>
              <a:ext cx="1701406" cy="32162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800" dirty="0">
                  <a:solidFill>
                    <a:schemeClr val="tx1"/>
                  </a:solidFill>
                </a:rPr>
                <a:t>Leachate</a:t>
              </a:r>
            </a:p>
          </p:txBody>
        </p:sp>
        <p:sp>
          <p:nvSpPr>
            <p:cNvPr id="23" name="Right Arrow 27"/>
            <p:cNvSpPr/>
            <p:nvPr/>
          </p:nvSpPr>
          <p:spPr>
            <a:xfrm rot="5400000">
              <a:off x="7272923" y="2633758"/>
              <a:ext cx="2497386" cy="25688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600" dirty="0">
                  <a:solidFill>
                    <a:schemeClr val="tx1"/>
                  </a:solidFill>
                </a:rPr>
                <a:t> </a:t>
              </a:r>
              <a:r>
                <a:rPr lang="en-CA" sz="800" dirty="0">
                  <a:solidFill>
                    <a:schemeClr val="tx1"/>
                  </a:solidFill>
                </a:rPr>
                <a:t>Waste</a:t>
              </a:r>
              <a:endParaRPr lang="en-CA" sz="600" dirty="0">
                <a:solidFill>
                  <a:schemeClr val="tx1"/>
                </a:solidFill>
              </a:endParaRPr>
            </a:p>
          </p:txBody>
        </p:sp>
        <p:sp>
          <p:nvSpPr>
            <p:cNvPr id="24" name="Right Arrow 29"/>
            <p:cNvSpPr/>
            <p:nvPr/>
          </p:nvSpPr>
          <p:spPr>
            <a:xfrm rot="5400000">
              <a:off x="7132511" y="3132258"/>
              <a:ext cx="659031" cy="221746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800" dirty="0">
                  <a:solidFill>
                    <a:schemeClr val="tx1"/>
                  </a:solidFill>
                </a:rPr>
                <a:t>Waste</a:t>
              </a:r>
            </a:p>
          </p:txBody>
        </p:sp>
        <p:pic>
          <p:nvPicPr>
            <p:cNvPr id="25" name="Picture 2"/>
            <p:cNvPicPr>
              <a:picLocks noChangeAspect="1"/>
            </p:cNvPicPr>
            <p:nvPr/>
          </p:nvPicPr>
          <p:blipFill>
            <a:blip r:embed="rId11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029248" y="4070024"/>
              <a:ext cx="1258072" cy="329495"/>
            </a:xfrm>
            <a:prstGeom prst="rect">
              <a:avLst/>
            </a:prstGeom>
          </p:spPr>
        </p:pic>
        <p:sp>
          <p:nvSpPr>
            <p:cNvPr id="26" name="TextBox 38"/>
            <p:cNvSpPr txBox="1"/>
            <p:nvPr/>
          </p:nvSpPr>
          <p:spPr>
            <a:xfrm>
              <a:off x="8359752" y="4513967"/>
              <a:ext cx="580608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1050" dirty="0"/>
                <a:t>Lagoon</a:t>
              </a:r>
            </a:p>
          </p:txBody>
        </p:sp>
        <p:grpSp>
          <p:nvGrpSpPr>
            <p:cNvPr id="27" name="Group 40"/>
            <p:cNvGrpSpPr/>
            <p:nvPr/>
          </p:nvGrpSpPr>
          <p:grpSpPr>
            <a:xfrm>
              <a:off x="5414255" y="4975310"/>
              <a:ext cx="3265868" cy="263643"/>
              <a:chOff x="6489123" y="6313150"/>
              <a:chExt cx="3480954" cy="263643"/>
            </a:xfrm>
          </p:grpSpPr>
          <p:sp>
            <p:nvSpPr>
              <p:cNvPr id="28" name="Left Arrow 3"/>
              <p:cNvSpPr/>
              <p:nvPr/>
            </p:nvSpPr>
            <p:spPr>
              <a:xfrm>
                <a:off x="6489123" y="6313150"/>
                <a:ext cx="3480954" cy="263643"/>
              </a:xfrm>
              <a:prstGeom prst="lef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9" name="TextBox 39"/>
              <p:cNvSpPr txBox="1"/>
              <p:nvPr/>
            </p:nvSpPr>
            <p:spPr>
              <a:xfrm>
                <a:off x="7605893" y="6315183"/>
                <a:ext cx="1831446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1100" dirty="0"/>
                  <a:t>Wastewater</a:t>
                </a:r>
              </a:p>
            </p:txBody>
          </p:sp>
        </p:grpSp>
        <p:sp>
          <p:nvSpPr>
            <p:cNvPr id="30" name="Rectangle 41"/>
            <p:cNvSpPr/>
            <p:nvPr/>
          </p:nvSpPr>
          <p:spPr>
            <a:xfrm rot="5400000">
              <a:off x="8479765" y="4839227"/>
              <a:ext cx="295739" cy="10833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1" name="Rectangle 42"/>
            <p:cNvSpPr/>
            <p:nvPr/>
          </p:nvSpPr>
          <p:spPr>
            <a:xfrm rot="5400000">
              <a:off x="6878858" y="4839226"/>
              <a:ext cx="295739" cy="10833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32" name="Picture 43"/>
            <p:cNvPicPr>
              <a:picLocks noChangeAspect="1"/>
            </p:cNvPicPr>
            <p:nvPr/>
          </p:nvPicPr>
          <p:blipFill>
            <a:blip r:embed="rId1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306" y="5041264"/>
              <a:ext cx="2215419" cy="1045223"/>
            </a:xfrm>
            <a:prstGeom prst="rect">
              <a:avLst/>
            </a:prstGeom>
          </p:spPr>
        </p:pic>
        <p:sp>
          <p:nvSpPr>
            <p:cNvPr id="33" name="Right Arrow 44"/>
            <p:cNvSpPr/>
            <p:nvPr/>
          </p:nvSpPr>
          <p:spPr>
            <a:xfrm rot="5400000">
              <a:off x="624073" y="4594424"/>
              <a:ext cx="760338" cy="235123"/>
            </a:xfrm>
            <a:prstGeom prst="rightArrow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34" name="Picture 46"/>
            <p:cNvPicPr>
              <a:picLocks noChangeAspect="1"/>
            </p:cNvPicPr>
            <p:nvPr/>
          </p:nvPicPr>
          <p:blipFill>
            <a:blip r:embed="rId1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527790" y="41442"/>
              <a:ext cx="5187583" cy="751355"/>
            </a:xfrm>
            <a:prstGeom prst="rect">
              <a:avLst/>
            </a:prstGeom>
          </p:spPr>
        </p:pic>
      </p:grpSp>
      <p:pic>
        <p:nvPicPr>
          <p:cNvPr id="36" name="Imagen 13">
            <a:extLst>
              <a:ext uri="{FF2B5EF4-FFF2-40B4-BE49-F238E27FC236}">
                <a16:creationId xmlns:a16="http://schemas.microsoft.com/office/drawing/2014/main" id="{A9DB07CB-0785-7242-B1CD-671632E1A94D}"/>
              </a:ext>
            </a:extLst>
          </p:cNvPr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67769" y="5606794"/>
            <a:ext cx="1339810" cy="7475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519576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Imagen 7">
            <a:extLst>
              <a:ext uri="{FF2B5EF4-FFF2-40B4-BE49-F238E27FC236}">
                <a16:creationId xmlns:a16="http://schemas.microsoft.com/office/drawing/2014/main" id="{04610D2D-AACC-994E-8185-8CB5939AD16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1210" y="433697"/>
            <a:ext cx="3166268" cy="19479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" name="Imagen 13">
            <a:extLst>
              <a:ext uri="{FF2B5EF4-FFF2-40B4-BE49-F238E27FC236}">
                <a16:creationId xmlns:a16="http://schemas.microsoft.com/office/drawing/2014/main" id="{C4674E27-F227-484D-954A-8EEBC3F3A74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1210" y="2574965"/>
            <a:ext cx="3166268" cy="1766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5E05DAA0-5689-EF48-9805-06ADFE0C850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36167" y="1099588"/>
            <a:ext cx="8655833" cy="4658824"/>
          </a:xfrm>
          <a:prstGeom prst="rect">
            <a:avLst/>
          </a:prstGeom>
        </p:spPr>
      </p:pic>
      <p:pic>
        <p:nvPicPr>
          <p:cNvPr id="75" name="Picture 74" descr="52685_Figure1B.tiff">
            <a:extLst>
              <a:ext uri="{FF2B5EF4-FFF2-40B4-BE49-F238E27FC236}">
                <a16:creationId xmlns:a16="http://schemas.microsoft.com/office/drawing/2014/main" id="{E5762E24-8625-8448-AAA7-58746A57034A}"/>
              </a:ext>
            </a:extLst>
          </p:cNvPr>
          <p:cNvPicPr>
            <a:picLocks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210" y="4534929"/>
            <a:ext cx="3166268" cy="1957789"/>
          </a:xfrm>
          <a:prstGeom prst="rect">
            <a:avLst/>
          </a:prstGeom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DF0F8CCC-C83C-9F42-B482-C396E2049FDF}"/>
              </a:ext>
            </a:extLst>
          </p:cNvPr>
          <p:cNvSpPr txBox="1"/>
          <p:nvPr/>
        </p:nvSpPr>
        <p:spPr>
          <a:xfrm>
            <a:off x="2830620" y="-28722"/>
            <a:ext cx="65307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WORKFLOW</a:t>
            </a:r>
            <a:endParaRPr lang="en-CA" sz="3600" dirty="0"/>
          </a:p>
        </p:txBody>
      </p:sp>
    </p:spTree>
    <p:extLst>
      <p:ext uri="{BB962C8B-B14F-4D97-AF65-F5344CB8AC3E}">
        <p14:creationId xmlns:p14="http://schemas.microsoft.com/office/powerpoint/2010/main" val="430568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92AC80D3-F0B9-0044-BEA0-ADA0CFFC0BF1}"/>
              </a:ext>
            </a:extLst>
          </p:cNvPr>
          <p:cNvGrpSpPr/>
          <p:nvPr/>
        </p:nvGrpSpPr>
        <p:grpSpPr>
          <a:xfrm>
            <a:off x="225387" y="434448"/>
            <a:ext cx="9102014" cy="5664184"/>
            <a:chOff x="225387" y="424721"/>
            <a:chExt cx="9102014" cy="5664184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290D6C77-06FD-AC47-94EE-D9CDF19BF9D1}"/>
                </a:ext>
              </a:extLst>
            </p:cNvPr>
            <p:cNvGrpSpPr/>
            <p:nvPr/>
          </p:nvGrpSpPr>
          <p:grpSpPr>
            <a:xfrm>
              <a:off x="225387" y="424721"/>
              <a:ext cx="9102014" cy="5664184"/>
              <a:chOff x="213961" y="464271"/>
              <a:chExt cx="9102014" cy="5664184"/>
            </a:xfrm>
          </p:grpSpPr>
          <p:pic>
            <p:nvPicPr>
              <p:cNvPr id="8" name="Picture 16"/>
              <p:cNvPicPr>
                <a:picLocks noChangeAspect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403852" y="1215887"/>
                <a:ext cx="1609273" cy="1011191"/>
              </a:xfrm>
              <a:prstGeom prst="rect">
                <a:avLst/>
              </a:prstGeom>
            </p:spPr>
          </p:pic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8A003270-8B63-E242-A32A-1634F4D5AEF7}"/>
                  </a:ext>
                </a:extLst>
              </p:cNvPr>
              <p:cNvGrpSpPr/>
              <p:nvPr/>
            </p:nvGrpSpPr>
            <p:grpSpPr>
              <a:xfrm>
                <a:off x="213961" y="464271"/>
                <a:ext cx="9102014" cy="5664184"/>
                <a:chOff x="185306" y="422303"/>
                <a:chExt cx="9102014" cy="5664184"/>
              </a:xfrm>
            </p:grpSpPr>
            <p:pic>
              <p:nvPicPr>
                <p:cNvPr id="2" name="Picture 19"/>
                <p:cNvPicPr>
                  <a:picLocks noChangeAspect="1"/>
                </p:cNvPicPr>
                <p:nvPr/>
              </p:nvPicPr>
              <p:blipFill>
                <a:blip r:embed="rId3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874152" y="1662497"/>
                  <a:ext cx="1088612" cy="1195130"/>
                </a:xfrm>
                <a:prstGeom prst="rect">
                  <a:avLst/>
                </a:prstGeom>
              </p:spPr>
            </p:pic>
            <p:sp>
              <p:nvSpPr>
                <p:cNvPr id="3" name="Right Arrow 9"/>
                <p:cNvSpPr/>
                <p:nvPr/>
              </p:nvSpPr>
              <p:spPr>
                <a:xfrm>
                  <a:off x="5083239" y="2015898"/>
                  <a:ext cx="1886465" cy="308919"/>
                </a:xfrm>
                <a:prstGeom prst="rightArrow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CA" sz="1200" dirty="0">
                      <a:solidFill>
                        <a:schemeClr val="tx1"/>
                      </a:solidFill>
                    </a:rPr>
                    <a:t>Piped</a:t>
                  </a:r>
                </a:p>
              </p:txBody>
            </p:sp>
            <p:pic>
              <p:nvPicPr>
                <p:cNvPr id="4" name="Picture 11"/>
                <p:cNvPicPr>
                  <a:picLocks noChangeAspect="1"/>
                </p:cNvPicPr>
                <p:nvPr/>
              </p:nvPicPr>
              <p:blipFill>
                <a:blip r:embed="rId4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59402" y="2020455"/>
                  <a:ext cx="2670350" cy="986499"/>
                </a:xfrm>
                <a:prstGeom prst="rect">
                  <a:avLst/>
                </a:prstGeom>
              </p:spPr>
            </p:pic>
            <p:sp>
              <p:nvSpPr>
                <p:cNvPr id="5" name="TextBox 12"/>
                <p:cNvSpPr txBox="1"/>
                <p:nvPr/>
              </p:nvSpPr>
              <p:spPr>
                <a:xfrm>
                  <a:off x="1535630" y="2969903"/>
                  <a:ext cx="976183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CA" sz="1000" dirty="0"/>
                    <a:t>Source Water</a:t>
                  </a:r>
                </a:p>
              </p:txBody>
            </p:sp>
            <p:pic>
              <p:nvPicPr>
                <p:cNvPr id="6" name="Picture 13"/>
                <p:cNvPicPr>
                  <a:picLocks noChangeAspect="1"/>
                </p:cNvPicPr>
                <p:nvPr/>
              </p:nvPicPr>
              <p:blipFill>
                <a:blip r:embed="rId5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691899" y="3211572"/>
                  <a:ext cx="2454683" cy="1433322"/>
                </a:xfrm>
                <a:prstGeom prst="rect">
                  <a:avLst/>
                </a:prstGeom>
              </p:spPr>
            </p:pic>
            <p:sp>
              <p:nvSpPr>
                <p:cNvPr id="7" name="TextBox 14"/>
                <p:cNvSpPr txBox="1"/>
                <p:nvPr/>
              </p:nvSpPr>
              <p:spPr>
                <a:xfrm>
                  <a:off x="6344387" y="4513967"/>
                  <a:ext cx="1441420" cy="25391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CA" sz="1050" dirty="0"/>
                    <a:t>Wastewater treatment</a:t>
                  </a:r>
                </a:p>
              </p:txBody>
            </p:sp>
            <p:sp>
              <p:nvSpPr>
                <p:cNvPr id="9" name="Right Arrow 17"/>
                <p:cNvSpPr/>
                <p:nvPr/>
              </p:nvSpPr>
              <p:spPr>
                <a:xfrm rot="20208694">
                  <a:off x="2257452" y="1874064"/>
                  <a:ext cx="1067451" cy="263876"/>
                </a:xfrm>
                <a:prstGeom prst="rightArrow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10" name="TextBox 18"/>
                <p:cNvSpPr txBox="1"/>
                <p:nvPr/>
              </p:nvSpPr>
              <p:spPr>
                <a:xfrm>
                  <a:off x="1008115" y="4546527"/>
                  <a:ext cx="1860130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CA" sz="1000" dirty="0"/>
                    <a:t>Spread to new communities</a:t>
                  </a:r>
                </a:p>
              </p:txBody>
            </p:sp>
            <p:pic>
              <p:nvPicPr>
                <p:cNvPr id="11" name="Picture 20"/>
                <p:cNvPicPr>
                  <a:picLocks noChangeAspect="1"/>
                </p:cNvPicPr>
                <p:nvPr/>
              </p:nvPicPr>
              <p:blipFill>
                <a:blip r:embed="rId6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785807" y="422303"/>
                  <a:ext cx="996594" cy="1120917"/>
                </a:xfrm>
                <a:prstGeom prst="rect">
                  <a:avLst/>
                </a:prstGeom>
              </p:spPr>
            </p:pic>
            <p:pic>
              <p:nvPicPr>
                <p:cNvPr id="12" name="Picture 21"/>
                <p:cNvPicPr>
                  <a:picLocks noChangeAspect="1"/>
                </p:cNvPicPr>
                <p:nvPr/>
              </p:nvPicPr>
              <p:blipFill>
                <a:blip r:embed="rId7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5620311" y="779207"/>
                  <a:ext cx="755457" cy="437120"/>
                </a:xfrm>
                <a:prstGeom prst="rect">
                  <a:avLst/>
                </a:prstGeom>
              </p:spPr>
            </p:pic>
            <p:sp>
              <p:nvSpPr>
                <p:cNvPr id="13" name="Right Arrow 22"/>
                <p:cNvSpPr/>
                <p:nvPr/>
              </p:nvSpPr>
              <p:spPr>
                <a:xfrm>
                  <a:off x="5065916" y="1168784"/>
                  <a:ext cx="1886465" cy="308919"/>
                </a:xfrm>
                <a:prstGeom prst="rightArrow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CA" sz="1200" dirty="0">
                      <a:solidFill>
                        <a:schemeClr val="tx1"/>
                      </a:solidFill>
                    </a:rPr>
                    <a:t>Water truck</a:t>
                  </a:r>
                </a:p>
              </p:txBody>
            </p:sp>
            <p:pic>
              <p:nvPicPr>
                <p:cNvPr id="14" name="Picture 23"/>
                <p:cNvPicPr>
                  <a:picLocks noChangeAspect="1"/>
                </p:cNvPicPr>
                <p:nvPr/>
              </p:nvPicPr>
              <p:blipFill>
                <a:blip r:embed="rId8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7047189" y="982762"/>
                  <a:ext cx="395129" cy="520318"/>
                </a:xfrm>
                <a:prstGeom prst="rect">
                  <a:avLst/>
                </a:prstGeom>
              </p:spPr>
            </p:pic>
            <p:sp>
              <p:nvSpPr>
                <p:cNvPr id="15" name="TextBox 24"/>
                <p:cNvSpPr txBox="1"/>
                <p:nvPr/>
              </p:nvSpPr>
              <p:spPr>
                <a:xfrm>
                  <a:off x="6982955" y="1476389"/>
                  <a:ext cx="558462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CA" sz="1000" dirty="0"/>
                    <a:t>Cistern</a:t>
                  </a:r>
                </a:p>
              </p:txBody>
            </p:sp>
            <p:sp>
              <p:nvSpPr>
                <p:cNvPr id="16" name="Right Arrow 25"/>
                <p:cNvSpPr/>
                <p:nvPr/>
              </p:nvSpPr>
              <p:spPr>
                <a:xfrm>
                  <a:off x="7506552" y="1118795"/>
                  <a:ext cx="279255" cy="308919"/>
                </a:xfrm>
                <a:prstGeom prst="rightArrow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sz="1200" dirty="0"/>
                </a:p>
              </p:txBody>
            </p:sp>
            <p:pic>
              <p:nvPicPr>
                <p:cNvPr id="17" name="Picture 28"/>
                <p:cNvPicPr>
                  <a:picLocks noChangeAspect="1"/>
                </p:cNvPicPr>
                <p:nvPr/>
              </p:nvPicPr>
              <p:blipFill>
                <a:blip r:embed="rId9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264072" y="3526498"/>
                  <a:ext cx="1513641" cy="625818"/>
                </a:xfrm>
                <a:prstGeom prst="rect">
                  <a:avLst/>
                </a:prstGeom>
              </p:spPr>
            </p:pic>
            <p:pic>
              <p:nvPicPr>
                <p:cNvPr id="18" name="Picture 31"/>
                <p:cNvPicPr>
                  <a:picLocks noChangeAspect="1"/>
                </p:cNvPicPr>
                <p:nvPr/>
              </p:nvPicPr>
              <p:blipFill>
                <a:blip r:embed="rId10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79082" y="3607559"/>
                  <a:ext cx="1025736" cy="697685"/>
                </a:xfrm>
                <a:prstGeom prst="rect">
                  <a:avLst/>
                </a:prstGeom>
              </p:spPr>
            </p:pic>
            <p:sp>
              <p:nvSpPr>
                <p:cNvPr id="19" name="Right Arrow 32"/>
                <p:cNvSpPr/>
                <p:nvPr/>
              </p:nvSpPr>
              <p:spPr>
                <a:xfrm rot="1064275" flipH="1">
                  <a:off x="1692227" y="4235533"/>
                  <a:ext cx="1819404" cy="294290"/>
                </a:xfrm>
                <a:prstGeom prst="rightArrow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CA" sz="900" dirty="0">
                      <a:solidFill>
                        <a:schemeClr val="tx1"/>
                      </a:solidFill>
                    </a:rPr>
                    <a:t>Effluents from WWTFs</a:t>
                  </a:r>
                </a:p>
              </p:txBody>
            </p:sp>
            <p:sp>
              <p:nvSpPr>
                <p:cNvPr id="20" name="Right Arrow 34"/>
                <p:cNvSpPr/>
                <p:nvPr/>
              </p:nvSpPr>
              <p:spPr>
                <a:xfrm flipH="1">
                  <a:off x="4761831" y="3715453"/>
                  <a:ext cx="830821" cy="247907"/>
                </a:xfrm>
                <a:prstGeom prst="rightArrow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CA" sz="800" dirty="0">
                      <a:solidFill>
                        <a:schemeClr val="tx1"/>
                      </a:solidFill>
                    </a:rPr>
                    <a:t>Landfill</a:t>
                  </a:r>
                </a:p>
              </p:txBody>
            </p:sp>
            <p:sp>
              <p:nvSpPr>
                <p:cNvPr id="23" name="Right Arrow 27"/>
                <p:cNvSpPr/>
                <p:nvPr/>
              </p:nvSpPr>
              <p:spPr>
                <a:xfrm rot="5400000">
                  <a:off x="7272923" y="2633758"/>
                  <a:ext cx="2497386" cy="256880"/>
                </a:xfrm>
                <a:prstGeom prst="rightArrow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CA" sz="600" dirty="0">
                      <a:solidFill>
                        <a:schemeClr val="tx1"/>
                      </a:solidFill>
                    </a:rPr>
                    <a:t> </a:t>
                  </a:r>
                  <a:r>
                    <a:rPr lang="en-CA" sz="800" dirty="0">
                      <a:solidFill>
                        <a:schemeClr val="tx1"/>
                      </a:solidFill>
                    </a:rPr>
                    <a:t>Waste</a:t>
                  </a:r>
                  <a:endParaRPr lang="en-CA" sz="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" name="Right Arrow 29"/>
                <p:cNvSpPr/>
                <p:nvPr/>
              </p:nvSpPr>
              <p:spPr>
                <a:xfrm rot="5400000">
                  <a:off x="7132511" y="3132258"/>
                  <a:ext cx="659031" cy="221746"/>
                </a:xfrm>
                <a:prstGeom prst="rightArrow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CA" sz="800" dirty="0">
                      <a:solidFill>
                        <a:schemeClr val="tx1"/>
                      </a:solidFill>
                    </a:rPr>
                    <a:t>Waste</a:t>
                  </a:r>
                </a:p>
              </p:txBody>
            </p:sp>
            <p:pic>
              <p:nvPicPr>
                <p:cNvPr id="25" name="Picture 2"/>
                <p:cNvPicPr>
                  <a:picLocks noChangeAspect="1"/>
                </p:cNvPicPr>
                <p:nvPr/>
              </p:nvPicPr>
              <p:blipFill>
                <a:blip r:embed="rId11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029248" y="4070024"/>
                  <a:ext cx="1258072" cy="329495"/>
                </a:xfrm>
                <a:prstGeom prst="rect">
                  <a:avLst/>
                </a:prstGeom>
              </p:spPr>
            </p:pic>
            <p:sp>
              <p:nvSpPr>
                <p:cNvPr id="26" name="TextBox 38"/>
                <p:cNvSpPr txBox="1"/>
                <p:nvPr/>
              </p:nvSpPr>
              <p:spPr>
                <a:xfrm>
                  <a:off x="8359752" y="4513967"/>
                  <a:ext cx="580608" cy="25391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CA" sz="1050" dirty="0"/>
                    <a:t>Lagoon</a:t>
                  </a:r>
                </a:p>
              </p:txBody>
            </p:sp>
            <p:grpSp>
              <p:nvGrpSpPr>
                <p:cNvPr id="27" name="Group 40"/>
                <p:cNvGrpSpPr/>
                <p:nvPr/>
              </p:nvGrpSpPr>
              <p:grpSpPr>
                <a:xfrm>
                  <a:off x="5414255" y="4975310"/>
                  <a:ext cx="3265868" cy="263643"/>
                  <a:chOff x="6489123" y="6313150"/>
                  <a:chExt cx="3480954" cy="263643"/>
                </a:xfrm>
              </p:grpSpPr>
              <p:sp>
                <p:nvSpPr>
                  <p:cNvPr id="28" name="Left Arrow 3"/>
                  <p:cNvSpPr/>
                  <p:nvPr/>
                </p:nvSpPr>
                <p:spPr>
                  <a:xfrm>
                    <a:off x="6489123" y="6313150"/>
                    <a:ext cx="3480954" cy="263643"/>
                  </a:xfrm>
                  <a:prstGeom prst="leftArrow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29" name="TextBox 39"/>
                  <p:cNvSpPr txBox="1"/>
                  <p:nvPr/>
                </p:nvSpPr>
                <p:spPr>
                  <a:xfrm>
                    <a:off x="7605893" y="6315183"/>
                    <a:ext cx="1831446" cy="2616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CA" sz="1100" dirty="0"/>
                      <a:t>Wastewater</a:t>
                    </a:r>
                  </a:p>
                </p:txBody>
              </p:sp>
            </p:grpSp>
            <p:sp>
              <p:nvSpPr>
                <p:cNvPr id="30" name="Rectangle 41"/>
                <p:cNvSpPr/>
                <p:nvPr/>
              </p:nvSpPr>
              <p:spPr>
                <a:xfrm rot="5400000">
                  <a:off x="8479765" y="4839227"/>
                  <a:ext cx="295739" cy="108336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31" name="Rectangle 42"/>
                <p:cNvSpPr/>
                <p:nvPr/>
              </p:nvSpPr>
              <p:spPr>
                <a:xfrm rot="5400000">
                  <a:off x="6878858" y="4839226"/>
                  <a:ext cx="295739" cy="108336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pic>
              <p:nvPicPr>
                <p:cNvPr id="32" name="Picture 43"/>
                <p:cNvPicPr>
                  <a:picLocks noChangeAspect="1"/>
                </p:cNvPicPr>
                <p:nvPr/>
              </p:nvPicPr>
              <p:blipFill>
                <a:blip r:embed="rId12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5306" y="5041264"/>
                  <a:ext cx="2215419" cy="1045223"/>
                </a:xfrm>
                <a:prstGeom prst="rect">
                  <a:avLst/>
                </a:prstGeom>
              </p:spPr>
            </p:pic>
            <p:sp>
              <p:nvSpPr>
                <p:cNvPr id="33" name="Right Arrow 44"/>
                <p:cNvSpPr/>
                <p:nvPr/>
              </p:nvSpPr>
              <p:spPr>
                <a:xfrm rot="5400000">
                  <a:off x="624073" y="4594424"/>
                  <a:ext cx="760338" cy="235123"/>
                </a:xfrm>
                <a:prstGeom prst="rightArrow">
                  <a:avLst/>
                </a:prstGeom>
                <a:solidFill>
                  <a:schemeClr val="bg2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  <p:pic>
            <p:nvPicPr>
              <p:cNvPr id="36" name="Imagen 13">
                <a:extLst>
                  <a:ext uri="{FF2B5EF4-FFF2-40B4-BE49-F238E27FC236}">
                    <a16:creationId xmlns:a16="http://schemas.microsoft.com/office/drawing/2014/main" id="{A9DB07CB-0785-7242-B1CD-671632E1A9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697482" y="4682893"/>
                <a:ext cx="1639339" cy="6777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8" name="TextBox 18">
                <a:extLst>
                  <a:ext uri="{FF2B5EF4-FFF2-40B4-BE49-F238E27FC236}">
                    <a16:creationId xmlns:a16="http://schemas.microsoft.com/office/drawing/2014/main" id="{5DD2EF44-443A-7846-AA55-395046272954}"/>
                  </a:ext>
                </a:extLst>
              </p:cNvPr>
              <p:cNvSpPr txBox="1"/>
              <p:nvPr/>
            </p:nvSpPr>
            <p:spPr>
              <a:xfrm>
                <a:off x="3149924" y="3429000"/>
                <a:ext cx="186013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1000" dirty="0"/>
                  <a:t>Leachate</a:t>
                </a:r>
              </a:p>
            </p:txBody>
          </p:sp>
        </p:grpSp>
        <p:sp>
          <p:nvSpPr>
            <p:cNvPr id="40" name="Right Arrow 34">
              <a:extLst>
                <a:ext uri="{FF2B5EF4-FFF2-40B4-BE49-F238E27FC236}">
                  <a16:creationId xmlns:a16="http://schemas.microsoft.com/office/drawing/2014/main" id="{C6BC9CB8-724A-FC47-B72E-0C492516CE1C}"/>
                </a:ext>
              </a:extLst>
            </p:cNvPr>
            <p:cNvSpPr/>
            <p:nvPr/>
          </p:nvSpPr>
          <p:spPr>
            <a:xfrm rot="2230239" flipH="1">
              <a:off x="4766891" y="2971232"/>
              <a:ext cx="830821" cy="24790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800" dirty="0">
                  <a:solidFill>
                    <a:schemeClr val="tx1"/>
                  </a:solidFill>
                </a:rPr>
                <a:t>Bioaerosols</a:t>
              </a: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E71529EA-1765-184C-9C47-EAC044411516}"/>
                </a:ext>
              </a:extLst>
            </p:cNvPr>
            <p:cNvSpPr/>
            <p:nvPr/>
          </p:nvSpPr>
          <p:spPr>
            <a:xfrm>
              <a:off x="4601183" y="2675106"/>
              <a:ext cx="48638" cy="7032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52DB5A01-2119-BC4C-82E0-339E8C30F856}"/>
                </a:ext>
              </a:extLst>
            </p:cNvPr>
            <p:cNvSpPr/>
            <p:nvPr/>
          </p:nvSpPr>
          <p:spPr>
            <a:xfrm>
              <a:off x="4442298" y="2778866"/>
              <a:ext cx="48638" cy="7032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CF4CDCEE-DDC0-F74D-892F-29E21319FB68}"/>
                </a:ext>
              </a:extLst>
            </p:cNvPr>
            <p:cNvSpPr/>
            <p:nvPr/>
          </p:nvSpPr>
          <p:spPr>
            <a:xfrm>
              <a:off x="4555784" y="2872901"/>
              <a:ext cx="48638" cy="7032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3A03F0D9-834D-0C44-88F1-100F48D018EC}"/>
                </a:ext>
              </a:extLst>
            </p:cNvPr>
            <p:cNvSpPr/>
            <p:nvPr/>
          </p:nvSpPr>
          <p:spPr>
            <a:xfrm>
              <a:off x="4698458" y="2830747"/>
              <a:ext cx="48638" cy="7032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F22598BD-C59B-3A4C-BEC9-67536C0DA3C5}"/>
                </a:ext>
              </a:extLst>
            </p:cNvPr>
            <p:cNvSpPr/>
            <p:nvPr/>
          </p:nvSpPr>
          <p:spPr>
            <a:xfrm>
              <a:off x="4461750" y="2944230"/>
              <a:ext cx="48638" cy="7032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80" name="Picture 11">
            <a:extLst>
              <a:ext uri="{FF2B5EF4-FFF2-40B4-BE49-F238E27FC236}">
                <a16:creationId xmlns:a16="http://schemas.microsoft.com/office/drawing/2014/main" id="{58DCD0D5-6819-D44A-A869-5F7B8A42AFAA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54336" y="5611914"/>
            <a:ext cx="2670350" cy="986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0189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roup 50">
            <a:extLst>
              <a:ext uri="{FF2B5EF4-FFF2-40B4-BE49-F238E27FC236}">
                <a16:creationId xmlns:a16="http://schemas.microsoft.com/office/drawing/2014/main" id="{E82FF602-729E-A943-B11C-22AE3F27BFA6}"/>
              </a:ext>
            </a:extLst>
          </p:cNvPr>
          <p:cNvGrpSpPr/>
          <p:nvPr/>
        </p:nvGrpSpPr>
        <p:grpSpPr>
          <a:xfrm>
            <a:off x="-1306422" y="0"/>
            <a:ext cx="13907802" cy="6909785"/>
            <a:chOff x="-1306422" y="0"/>
            <a:chExt cx="13907802" cy="6909785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3009E0C5-3592-C14F-98BD-2F3F5EF6ED62}"/>
                </a:ext>
              </a:extLst>
            </p:cNvPr>
            <p:cNvGrpSpPr/>
            <p:nvPr/>
          </p:nvGrpSpPr>
          <p:grpSpPr>
            <a:xfrm>
              <a:off x="-1306422" y="0"/>
              <a:ext cx="13907802" cy="6909785"/>
              <a:chOff x="-1300202" y="-18457"/>
              <a:chExt cx="13907802" cy="6909785"/>
            </a:xfrm>
          </p:grpSpPr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92AC80D3-F0B9-0044-BEA0-ADA0CFFC0BF1}"/>
                  </a:ext>
                </a:extLst>
              </p:cNvPr>
              <p:cNvGrpSpPr/>
              <p:nvPr/>
            </p:nvGrpSpPr>
            <p:grpSpPr>
              <a:xfrm>
                <a:off x="847958" y="-18457"/>
                <a:ext cx="9102014" cy="6117089"/>
                <a:chOff x="225387" y="-28184"/>
                <a:chExt cx="9102014" cy="6117089"/>
              </a:xfrm>
            </p:grpSpPr>
            <p:grpSp>
              <p:nvGrpSpPr>
                <p:cNvPr id="39" name="Group 38">
                  <a:extLst>
                    <a:ext uri="{FF2B5EF4-FFF2-40B4-BE49-F238E27FC236}">
                      <a16:creationId xmlns:a16="http://schemas.microsoft.com/office/drawing/2014/main" id="{290D6C77-06FD-AC47-94EE-D9CDF19BF9D1}"/>
                    </a:ext>
                  </a:extLst>
                </p:cNvPr>
                <p:cNvGrpSpPr/>
                <p:nvPr/>
              </p:nvGrpSpPr>
              <p:grpSpPr>
                <a:xfrm>
                  <a:off x="225387" y="-28184"/>
                  <a:ext cx="9102014" cy="6117089"/>
                  <a:chOff x="213961" y="11366"/>
                  <a:chExt cx="9102014" cy="6117089"/>
                </a:xfrm>
              </p:grpSpPr>
              <p:pic>
                <p:nvPicPr>
                  <p:cNvPr id="8" name="Picture 16"/>
                  <p:cNvPicPr>
                    <a:picLocks noChangeAspect="1"/>
                  </p:cNvPicPr>
                  <p:nvPr/>
                </p:nvPicPr>
                <p:blipFill>
                  <a:blip r:embed="rId2" cstate="email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403852" y="1215887"/>
                    <a:ext cx="1609273" cy="1011191"/>
                  </a:xfrm>
                  <a:prstGeom prst="rect">
                    <a:avLst/>
                  </a:prstGeom>
                </p:spPr>
              </p:pic>
              <p:grpSp>
                <p:nvGrpSpPr>
                  <p:cNvPr id="35" name="Group 34">
                    <a:extLst>
                      <a:ext uri="{FF2B5EF4-FFF2-40B4-BE49-F238E27FC236}">
                        <a16:creationId xmlns:a16="http://schemas.microsoft.com/office/drawing/2014/main" id="{8A003270-8B63-E242-A32A-1634F4D5AEF7}"/>
                      </a:ext>
                    </a:extLst>
                  </p:cNvPr>
                  <p:cNvGrpSpPr/>
                  <p:nvPr/>
                </p:nvGrpSpPr>
                <p:grpSpPr>
                  <a:xfrm>
                    <a:off x="213961" y="11366"/>
                    <a:ext cx="9102014" cy="6117089"/>
                    <a:chOff x="185306" y="-30602"/>
                    <a:chExt cx="9102014" cy="6117089"/>
                  </a:xfrm>
                </p:grpSpPr>
                <p:pic>
                  <p:nvPicPr>
                    <p:cNvPr id="2" name="Picture 19"/>
                    <p:cNvPicPr>
                      <a:picLocks noChangeAspect="1"/>
                    </p:cNvPicPr>
                    <p:nvPr/>
                  </p:nvPicPr>
                  <p:blipFill>
                    <a:blip r:embed="rId3" cstate="email"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6874152" y="1662497"/>
                      <a:ext cx="1088612" cy="1195130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3" name="Right Arrow 9"/>
                    <p:cNvSpPr/>
                    <p:nvPr/>
                  </p:nvSpPr>
                  <p:spPr>
                    <a:xfrm>
                      <a:off x="5083239" y="2015898"/>
                      <a:ext cx="1886465" cy="308919"/>
                    </a:xfrm>
                    <a:prstGeom prst="rightArrow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CA" sz="1200" dirty="0">
                          <a:solidFill>
                            <a:schemeClr val="tx1"/>
                          </a:solidFill>
                        </a:rPr>
                        <a:t>Piped</a:t>
                      </a:r>
                    </a:p>
                  </p:txBody>
                </p:sp>
                <p:pic>
                  <p:nvPicPr>
                    <p:cNvPr id="4" name="Picture 11"/>
                    <p:cNvPicPr>
                      <a:picLocks noChangeAspect="1"/>
                    </p:cNvPicPr>
                    <p:nvPr/>
                  </p:nvPicPr>
                  <p:blipFill>
                    <a:blip r:embed="rId4" cstate="email"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759402" y="2020455"/>
                      <a:ext cx="2670350" cy="986499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5" name="TextBox 12"/>
                    <p:cNvSpPr txBox="1"/>
                    <p:nvPr/>
                  </p:nvSpPr>
                  <p:spPr>
                    <a:xfrm>
                      <a:off x="3695608" y="-30602"/>
                      <a:ext cx="4267156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CA" sz="1200" dirty="0"/>
                        <a:t>Activity 1. Characterization of Water microbiomes (Years 1 and 2)</a:t>
                      </a:r>
                    </a:p>
                  </p:txBody>
                </p:sp>
                <p:pic>
                  <p:nvPicPr>
                    <p:cNvPr id="6" name="Picture 13"/>
                    <p:cNvPicPr>
                      <a:picLocks noChangeAspect="1"/>
                    </p:cNvPicPr>
                    <p:nvPr/>
                  </p:nvPicPr>
                  <p:blipFill>
                    <a:blip r:embed="rId5" cstate="email"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5691899" y="3211572"/>
                      <a:ext cx="2454683" cy="1433322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7" name="TextBox 14"/>
                    <p:cNvSpPr txBox="1"/>
                    <p:nvPr/>
                  </p:nvSpPr>
                  <p:spPr>
                    <a:xfrm>
                      <a:off x="6344387" y="4513967"/>
                      <a:ext cx="1441420" cy="253916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CA" sz="1050" dirty="0"/>
                        <a:t>Wastewater treatment</a:t>
                      </a:r>
                    </a:p>
                  </p:txBody>
                </p:sp>
                <p:sp>
                  <p:nvSpPr>
                    <p:cNvPr id="9" name="Right Arrow 17"/>
                    <p:cNvSpPr/>
                    <p:nvPr/>
                  </p:nvSpPr>
                  <p:spPr>
                    <a:xfrm rot="20208694">
                      <a:off x="2257452" y="1874064"/>
                      <a:ext cx="1067451" cy="263876"/>
                    </a:xfrm>
                    <a:prstGeom prst="rightArrow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A"/>
                    </a:p>
                  </p:txBody>
                </p:sp>
                <p:sp>
                  <p:nvSpPr>
                    <p:cNvPr id="10" name="TextBox 18"/>
                    <p:cNvSpPr txBox="1"/>
                    <p:nvPr/>
                  </p:nvSpPr>
                  <p:spPr>
                    <a:xfrm>
                      <a:off x="1008115" y="4546527"/>
                      <a:ext cx="1860130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CA" sz="1000" dirty="0"/>
                        <a:t>Spread to new communities</a:t>
                      </a:r>
                    </a:p>
                  </p:txBody>
                </p:sp>
                <p:pic>
                  <p:nvPicPr>
                    <p:cNvPr id="11" name="Picture 20"/>
                    <p:cNvPicPr>
                      <a:picLocks noChangeAspect="1"/>
                    </p:cNvPicPr>
                    <p:nvPr/>
                  </p:nvPicPr>
                  <p:blipFill>
                    <a:blip r:embed="rId6" cstate="email"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7785807" y="422303"/>
                      <a:ext cx="996594" cy="1120917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2" name="Picture 21"/>
                    <p:cNvPicPr>
                      <a:picLocks noChangeAspect="1"/>
                    </p:cNvPicPr>
                    <p:nvPr/>
                  </p:nvPicPr>
                  <p:blipFill>
                    <a:blip r:embed="rId7" cstate="email"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flipH="1">
                      <a:off x="5620311" y="779207"/>
                      <a:ext cx="755457" cy="437120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13" name="Right Arrow 22"/>
                    <p:cNvSpPr/>
                    <p:nvPr/>
                  </p:nvSpPr>
                  <p:spPr>
                    <a:xfrm>
                      <a:off x="5065916" y="1168784"/>
                      <a:ext cx="1886465" cy="308919"/>
                    </a:xfrm>
                    <a:prstGeom prst="rightArrow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CA" sz="1200" dirty="0">
                          <a:solidFill>
                            <a:schemeClr val="tx1"/>
                          </a:solidFill>
                        </a:rPr>
                        <a:t>Water truck</a:t>
                      </a:r>
                    </a:p>
                  </p:txBody>
                </p:sp>
                <p:pic>
                  <p:nvPicPr>
                    <p:cNvPr id="14" name="Picture 23"/>
                    <p:cNvPicPr>
                      <a:picLocks noChangeAspect="1"/>
                    </p:cNvPicPr>
                    <p:nvPr/>
                  </p:nvPicPr>
                  <p:blipFill>
                    <a:blip r:embed="rId8" cstate="email"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flipH="1">
                      <a:off x="7047189" y="982762"/>
                      <a:ext cx="395129" cy="520318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15" name="TextBox 24"/>
                    <p:cNvSpPr txBox="1"/>
                    <p:nvPr/>
                  </p:nvSpPr>
                  <p:spPr>
                    <a:xfrm>
                      <a:off x="6982955" y="1476389"/>
                      <a:ext cx="558462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CA" sz="1000" dirty="0"/>
                        <a:t>Cistern</a:t>
                      </a:r>
                    </a:p>
                  </p:txBody>
                </p:sp>
                <p:sp>
                  <p:nvSpPr>
                    <p:cNvPr id="16" name="Right Arrow 25"/>
                    <p:cNvSpPr/>
                    <p:nvPr/>
                  </p:nvSpPr>
                  <p:spPr>
                    <a:xfrm>
                      <a:off x="7506552" y="1118795"/>
                      <a:ext cx="279255" cy="308919"/>
                    </a:xfrm>
                    <a:prstGeom prst="rightArrow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A" sz="1200" dirty="0"/>
                    </a:p>
                  </p:txBody>
                </p:sp>
                <p:pic>
                  <p:nvPicPr>
                    <p:cNvPr id="17" name="Picture 28"/>
                    <p:cNvPicPr>
                      <a:picLocks noChangeAspect="1"/>
                    </p:cNvPicPr>
                    <p:nvPr/>
                  </p:nvPicPr>
                  <p:blipFill>
                    <a:blip r:embed="rId9" cstate="email"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3264072" y="3526498"/>
                      <a:ext cx="1513641" cy="625818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8" name="Picture 31"/>
                    <p:cNvPicPr>
                      <a:picLocks noChangeAspect="1"/>
                    </p:cNvPicPr>
                    <p:nvPr/>
                  </p:nvPicPr>
                  <p:blipFill>
                    <a:blip r:embed="rId10" cstate="email"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579082" y="3607559"/>
                      <a:ext cx="1025736" cy="697685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19" name="Right Arrow 32"/>
                    <p:cNvSpPr/>
                    <p:nvPr/>
                  </p:nvSpPr>
                  <p:spPr>
                    <a:xfrm rot="1064275" flipH="1">
                      <a:off x="1692227" y="4235533"/>
                      <a:ext cx="1819404" cy="294290"/>
                    </a:xfrm>
                    <a:prstGeom prst="rightArrow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CA" sz="900" dirty="0">
                          <a:solidFill>
                            <a:schemeClr val="tx1"/>
                          </a:solidFill>
                        </a:rPr>
                        <a:t>Effluents from WWTFs</a:t>
                      </a:r>
                    </a:p>
                  </p:txBody>
                </p:sp>
                <p:sp>
                  <p:nvSpPr>
                    <p:cNvPr id="20" name="Right Arrow 34"/>
                    <p:cNvSpPr/>
                    <p:nvPr/>
                  </p:nvSpPr>
                  <p:spPr>
                    <a:xfrm flipH="1">
                      <a:off x="4761831" y="3715453"/>
                      <a:ext cx="830821" cy="247907"/>
                    </a:xfrm>
                    <a:prstGeom prst="rightArrow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CA" sz="800" dirty="0">
                          <a:solidFill>
                            <a:schemeClr val="tx1"/>
                          </a:solidFill>
                        </a:rPr>
                        <a:t>Landfill</a:t>
                      </a:r>
                    </a:p>
                  </p:txBody>
                </p:sp>
                <p:sp>
                  <p:nvSpPr>
                    <p:cNvPr id="23" name="Right Arrow 27"/>
                    <p:cNvSpPr/>
                    <p:nvPr/>
                  </p:nvSpPr>
                  <p:spPr>
                    <a:xfrm rot="5400000">
                      <a:off x="7272923" y="2633758"/>
                      <a:ext cx="2497386" cy="256880"/>
                    </a:xfrm>
                    <a:prstGeom prst="rightArrow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CA" sz="6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CA" sz="800" dirty="0">
                          <a:solidFill>
                            <a:schemeClr val="tx1"/>
                          </a:solidFill>
                        </a:rPr>
                        <a:t>Waste</a:t>
                      </a:r>
                      <a:endParaRPr lang="en-CA" sz="600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24" name="Right Arrow 29"/>
                    <p:cNvSpPr/>
                    <p:nvPr/>
                  </p:nvSpPr>
                  <p:spPr>
                    <a:xfrm rot="5400000">
                      <a:off x="7132511" y="3132258"/>
                      <a:ext cx="659031" cy="221746"/>
                    </a:xfrm>
                    <a:prstGeom prst="rightArrow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CA" sz="800" dirty="0">
                          <a:solidFill>
                            <a:schemeClr val="tx1"/>
                          </a:solidFill>
                        </a:rPr>
                        <a:t>Waste</a:t>
                      </a:r>
                    </a:p>
                  </p:txBody>
                </p:sp>
                <p:pic>
                  <p:nvPicPr>
                    <p:cNvPr id="25" name="Picture 2"/>
                    <p:cNvPicPr>
                      <a:picLocks noChangeAspect="1"/>
                    </p:cNvPicPr>
                    <p:nvPr/>
                  </p:nvPicPr>
                  <p:blipFill>
                    <a:blip r:embed="rId11" cstate="email"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8029248" y="4070024"/>
                      <a:ext cx="1258072" cy="329495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26" name="TextBox 38"/>
                    <p:cNvSpPr txBox="1"/>
                    <p:nvPr/>
                  </p:nvSpPr>
                  <p:spPr>
                    <a:xfrm>
                      <a:off x="8359752" y="4513967"/>
                      <a:ext cx="580608" cy="253916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CA" sz="1050" dirty="0"/>
                        <a:t>Lagoon</a:t>
                      </a:r>
                    </a:p>
                  </p:txBody>
                </p:sp>
                <p:grpSp>
                  <p:nvGrpSpPr>
                    <p:cNvPr id="27" name="Group 40"/>
                    <p:cNvGrpSpPr/>
                    <p:nvPr/>
                  </p:nvGrpSpPr>
                  <p:grpSpPr>
                    <a:xfrm>
                      <a:off x="5414255" y="4975310"/>
                      <a:ext cx="3265868" cy="263643"/>
                      <a:chOff x="6489123" y="6313150"/>
                      <a:chExt cx="3480954" cy="263643"/>
                    </a:xfrm>
                  </p:grpSpPr>
                  <p:sp>
                    <p:nvSpPr>
                      <p:cNvPr id="28" name="Left Arrow 3"/>
                      <p:cNvSpPr/>
                      <p:nvPr/>
                    </p:nvSpPr>
                    <p:spPr>
                      <a:xfrm>
                        <a:off x="6489123" y="6313150"/>
                        <a:ext cx="3480954" cy="263643"/>
                      </a:xfrm>
                      <a:prstGeom prst="leftArrow">
                        <a:avLst/>
                      </a:prstGeom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29" name="TextBox 39"/>
                      <p:cNvSpPr txBox="1"/>
                      <p:nvPr/>
                    </p:nvSpPr>
                    <p:spPr>
                      <a:xfrm>
                        <a:off x="7605893" y="6315183"/>
                        <a:ext cx="1831446" cy="26161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CA" sz="1100" dirty="0"/>
                          <a:t>Wastewater</a:t>
                        </a:r>
                      </a:p>
                    </p:txBody>
                  </p:sp>
                </p:grpSp>
                <p:sp>
                  <p:nvSpPr>
                    <p:cNvPr id="30" name="Rectangle 41"/>
                    <p:cNvSpPr/>
                    <p:nvPr/>
                  </p:nvSpPr>
                  <p:spPr>
                    <a:xfrm rot="5400000">
                      <a:off x="8479765" y="4839227"/>
                      <a:ext cx="295739" cy="108336"/>
                    </a:xfrm>
                    <a:prstGeom prst="rect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A"/>
                    </a:p>
                  </p:txBody>
                </p:sp>
                <p:sp>
                  <p:nvSpPr>
                    <p:cNvPr id="31" name="Rectangle 42"/>
                    <p:cNvSpPr/>
                    <p:nvPr/>
                  </p:nvSpPr>
                  <p:spPr>
                    <a:xfrm rot="5400000">
                      <a:off x="6878858" y="4839226"/>
                      <a:ext cx="295739" cy="108336"/>
                    </a:xfrm>
                    <a:prstGeom prst="rect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A"/>
                    </a:p>
                  </p:txBody>
                </p:sp>
                <p:pic>
                  <p:nvPicPr>
                    <p:cNvPr id="32" name="Picture 43"/>
                    <p:cNvPicPr>
                      <a:picLocks noChangeAspect="1"/>
                    </p:cNvPicPr>
                    <p:nvPr/>
                  </p:nvPicPr>
                  <p:blipFill>
                    <a:blip r:embed="rId12" cstate="email"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85306" y="5041264"/>
                      <a:ext cx="2215419" cy="1045223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33" name="Right Arrow 44"/>
                    <p:cNvSpPr/>
                    <p:nvPr/>
                  </p:nvSpPr>
                  <p:spPr>
                    <a:xfrm rot="5400000">
                      <a:off x="624073" y="4594424"/>
                      <a:ext cx="760338" cy="235123"/>
                    </a:xfrm>
                    <a:prstGeom prst="rightArrow">
                      <a:avLst/>
                    </a:prstGeom>
                    <a:solidFill>
                      <a:schemeClr val="bg2">
                        <a:lumMod val="50000"/>
                      </a:schemeClr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A"/>
                    </a:p>
                  </p:txBody>
                </p:sp>
              </p:grpSp>
              <p:pic>
                <p:nvPicPr>
                  <p:cNvPr id="36" name="Imagen 13">
                    <a:extLst>
                      <a:ext uri="{FF2B5EF4-FFF2-40B4-BE49-F238E27FC236}">
                        <a16:creationId xmlns:a16="http://schemas.microsoft.com/office/drawing/2014/main" id="{A9DB07CB-0785-7242-B1CD-671632E1A94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3" cstate="email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697482" y="4682893"/>
                    <a:ext cx="1639339" cy="677788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38" name="TextBox 18">
                    <a:extLst>
                      <a:ext uri="{FF2B5EF4-FFF2-40B4-BE49-F238E27FC236}">
                        <a16:creationId xmlns:a16="http://schemas.microsoft.com/office/drawing/2014/main" id="{5DD2EF44-443A-7846-AA55-395046272954}"/>
                      </a:ext>
                    </a:extLst>
                  </p:cNvPr>
                  <p:cNvSpPr txBox="1"/>
                  <p:nvPr/>
                </p:nvSpPr>
                <p:spPr>
                  <a:xfrm>
                    <a:off x="3149924" y="3429000"/>
                    <a:ext cx="1860130" cy="24622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CA" sz="1000" dirty="0"/>
                      <a:t>Leachate</a:t>
                    </a:r>
                  </a:p>
                </p:txBody>
              </p:sp>
            </p:grpSp>
            <p:sp>
              <p:nvSpPr>
                <p:cNvPr id="40" name="Right Arrow 34">
                  <a:extLst>
                    <a:ext uri="{FF2B5EF4-FFF2-40B4-BE49-F238E27FC236}">
                      <a16:creationId xmlns:a16="http://schemas.microsoft.com/office/drawing/2014/main" id="{C6BC9CB8-724A-FC47-B72E-0C492516CE1C}"/>
                    </a:ext>
                  </a:extLst>
                </p:cNvPr>
                <p:cNvSpPr/>
                <p:nvPr/>
              </p:nvSpPr>
              <p:spPr>
                <a:xfrm rot="2230239" flipH="1">
                  <a:off x="4766891" y="2971232"/>
                  <a:ext cx="830821" cy="247907"/>
                </a:xfrm>
                <a:prstGeom prst="rightArrow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CA" sz="800" dirty="0">
                      <a:solidFill>
                        <a:schemeClr val="tx1"/>
                      </a:solidFill>
                    </a:rPr>
                    <a:t>Bioaerosols</a:t>
                  </a:r>
                </a:p>
              </p:txBody>
            </p:sp>
            <p:sp>
              <p:nvSpPr>
                <p:cNvPr id="21" name="Oval 20">
                  <a:extLst>
                    <a:ext uri="{FF2B5EF4-FFF2-40B4-BE49-F238E27FC236}">
                      <a16:creationId xmlns:a16="http://schemas.microsoft.com/office/drawing/2014/main" id="{E71529EA-1765-184C-9C47-EAC044411516}"/>
                    </a:ext>
                  </a:extLst>
                </p:cNvPr>
                <p:cNvSpPr/>
                <p:nvPr/>
              </p:nvSpPr>
              <p:spPr>
                <a:xfrm>
                  <a:off x="4601183" y="2675106"/>
                  <a:ext cx="48638" cy="70321"/>
                </a:xfrm>
                <a:prstGeom prst="ellipse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" name="Oval 40">
                  <a:extLst>
                    <a:ext uri="{FF2B5EF4-FFF2-40B4-BE49-F238E27FC236}">
                      <a16:creationId xmlns:a16="http://schemas.microsoft.com/office/drawing/2014/main" id="{52DB5A01-2119-BC4C-82E0-339E8C30F856}"/>
                    </a:ext>
                  </a:extLst>
                </p:cNvPr>
                <p:cNvSpPr/>
                <p:nvPr/>
              </p:nvSpPr>
              <p:spPr>
                <a:xfrm>
                  <a:off x="4442298" y="2778866"/>
                  <a:ext cx="48638" cy="70321"/>
                </a:xfrm>
                <a:prstGeom prst="ellipse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" name="Oval 41">
                  <a:extLst>
                    <a:ext uri="{FF2B5EF4-FFF2-40B4-BE49-F238E27FC236}">
                      <a16:creationId xmlns:a16="http://schemas.microsoft.com/office/drawing/2014/main" id="{CF4CDCEE-DDC0-F74D-892F-29E21319FB68}"/>
                    </a:ext>
                  </a:extLst>
                </p:cNvPr>
                <p:cNvSpPr/>
                <p:nvPr/>
              </p:nvSpPr>
              <p:spPr>
                <a:xfrm>
                  <a:off x="4555784" y="2872901"/>
                  <a:ext cx="48638" cy="70321"/>
                </a:xfrm>
                <a:prstGeom prst="ellipse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" name="Oval 42">
                  <a:extLst>
                    <a:ext uri="{FF2B5EF4-FFF2-40B4-BE49-F238E27FC236}">
                      <a16:creationId xmlns:a16="http://schemas.microsoft.com/office/drawing/2014/main" id="{3A03F0D9-834D-0C44-88F1-100F48D018EC}"/>
                    </a:ext>
                  </a:extLst>
                </p:cNvPr>
                <p:cNvSpPr/>
                <p:nvPr/>
              </p:nvSpPr>
              <p:spPr>
                <a:xfrm>
                  <a:off x="4698458" y="2830747"/>
                  <a:ext cx="48638" cy="70321"/>
                </a:xfrm>
                <a:prstGeom prst="ellipse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F22598BD-C59B-3A4C-BEC9-67536C0DA3C5}"/>
                    </a:ext>
                  </a:extLst>
                </p:cNvPr>
                <p:cNvSpPr/>
                <p:nvPr/>
              </p:nvSpPr>
              <p:spPr>
                <a:xfrm>
                  <a:off x="4461750" y="2944230"/>
                  <a:ext cx="48638" cy="70321"/>
                </a:xfrm>
                <a:prstGeom prst="ellipse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5" name="TextBox 12">
                <a:extLst>
                  <a:ext uri="{FF2B5EF4-FFF2-40B4-BE49-F238E27FC236}">
                    <a16:creationId xmlns:a16="http://schemas.microsoft.com/office/drawing/2014/main" id="{53045FAF-3ABE-2F4B-B220-9DE7763BEEDC}"/>
                  </a:ext>
                </a:extLst>
              </p:cNvPr>
              <p:cNvSpPr txBox="1"/>
              <p:nvPr/>
            </p:nvSpPr>
            <p:spPr>
              <a:xfrm>
                <a:off x="10308833" y="2306583"/>
                <a:ext cx="229876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1200" dirty="0"/>
                  <a:t>Activity 2. Intervention and implementation of better water and wastewater treatment systems (Year 2)</a:t>
                </a:r>
              </a:p>
            </p:txBody>
          </p:sp>
          <p:sp>
            <p:nvSpPr>
              <p:cNvPr id="34" name="Right Brace 33">
                <a:extLst>
                  <a:ext uri="{FF2B5EF4-FFF2-40B4-BE49-F238E27FC236}">
                    <a16:creationId xmlns:a16="http://schemas.microsoft.com/office/drawing/2014/main" id="{AE08694A-8C13-414D-A625-F7A45E84CD1C}"/>
                  </a:ext>
                </a:extLst>
              </p:cNvPr>
              <p:cNvSpPr/>
              <p:nvPr/>
            </p:nvSpPr>
            <p:spPr>
              <a:xfrm>
                <a:off x="9846102" y="1009912"/>
                <a:ext cx="575247" cy="3401752"/>
              </a:xfrm>
              <a:prstGeom prst="righ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ln w="19050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46" name="Right Brace 45">
                <a:extLst>
                  <a:ext uri="{FF2B5EF4-FFF2-40B4-BE49-F238E27FC236}">
                    <a16:creationId xmlns:a16="http://schemas.microsoft.com/office/drawing/2014/main" id="{4D5CE30E-2323-7F4A-A939-34B6CD74CCFD}"/>
                  </a:ext>
                </a:extLst>
              </p:cNvPr>
              <p:cNvSpPr/>
              <p:nvPr/>
            </p:nvSpPr>
            <p:spPr>
              <a:xfrm rot="16200000">
                <a:off x="6138714" y="-2523965"/>
                <a:ext cx="575247" cy="6101677"/>
              </a:xfrm>
              <a:prstGeom prst="righ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ln w="19050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47" name="Right Brace 46">
                <a:extLst>
                  <a:ext uri="{FF2B5EF4-FFF2-40B4-BE49-F238E27FC236}">
                    <a16:creationId xmlns:a16="http://schemas.microsoft.com/office/drawing/2014/main" id="{89D1D769-C379-674F-8E95-8973707412D9}"/>
                  </a:ext>
                </a:extLst>
              </p:cNvPr>
              <p:cNvSpPr/>
              <p:nvPr/>
            </p:nvSpPr>
            <p:spPr>
              <a:xfrm rot="5400000">
                <a:off x="3412043" y="4363887"/>
                <a:ext cx="575247" cy="4057801"/>
              </a:xfrm>
              <a:prstGeom prst="righ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ln w="19050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48" name="TextBox 12">
                <a:extLst>
                  <a:ext uri="{FF2B5EF4-FFF2-40B4-BE49-F238E27FC236}">
                    <a16:creationId xmlns:a16="http://schemas.microsoft.com/office/drawing/2014/main" id="{9273DBC7-4C84-D247-91E2-BC8A696D3130}"/>
                  </a:ext>
                </a:extLst>
              </p:cNvPr>
              <p:cNvSpPr txBox="1"/>
              <p:nvPr/>
            </p:nvSpPr>
            <p:spPr>
              <a:xfrm>
                <a:off x="1099226" y="6614329"/>
                <a:ext cx="497768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1200" dirty="0"/>
                  <a:t>Activity 3. Water quality markers and drivers of microbes and ARGs (Year 3)</a:t>
                </a:r>
              </a:p>
            </p:txBody>
          </p:sp>
          <p:sp>
            <p:nvSpPr>
              <p:cNvPr id="49" name="TextBox 12">
                <a:extLst>
                  <a:ext uri="{FF2B5EF4-FFF2-40B4-BE49-F238E27FC236}">
                    <a16:creationId xmlns:a16="http://schemas.microsoft.com/office/drawing/2014/main" id="{E32CEC00-163D-3645-ABD7-1DE80DBE40B6}"/>
                  </a:ext>
                </a:extLst>
              </p:cNvPr>
              <p:cNvSpPr txBox="1"/>
              <p:nvPr/>
            </p:nvSpPr>
            <p:spPr>
              <a:xfrm>
                <a:off x="-1300202" y="3208745"/>
                <a:ext cx="172166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1200" dirty="0"/>
                  <a:t>Activity 4. Community dissemination and application plan (Year 4)</a:t>
                </a:r>
              </a:p>
            </p:txBody>
          </p:sp>
          <p:sp>
            <p:nvSpPr>
              <p:cNvPr id="50" name="Right Brace 49">
                <a:extLst>
                  <a:ext uri="{FF2B5EF4-FFF2-40B4-BE49-F238E27FC236}">
                    <a16:creationId xmlns:a16="http://schemas.microsoft.com/office/drawing/2014/main" id="{F6ABADC6-46D3-624C-8A54-172333701917}"/>
                  </a:ext>
                </a:extLst>
              </p:cNvPr>
              <p:cNvSpPr/>
              <p:nvPr/>
            </p:nvSpPr>
            <p:spPr>
              <a:xfrm rot="10800000">
                <a:off x="145745" y="1010024"/>
                <a:ext cx="575247" cy="5095140"/>
              </a:xfrm>
              <a:prstGeom prst="righ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ln w="19050">
                    <a:solidFill>
                      <a:schemeClr val="tx1"/>
                    </a:solidFill>
                  </a:ln>
                </a:endParaRPr>
              </a:p>
            </p:txBody>
          </p:sp>
        </p:grpSp>
        <p:sp>
          <p:nvSpPr>
            <p:cNvPr id="52" name="TextBox 12">
              <a:extLst>
                <a:ext uri="{FF2B5EF4-FFF2-40B4-BE49-F238E27FC236}">
                  <a16:creationId xmlns:a16="http://schemas.microsoft.com/office/drawing/2014/main" id="{A603826D-A7C8-5340-A266-20A627346FB5}"/>
                </a:ext>
              </a:extLst>
            </p:cNvPr>
            <p:cNvSpPr txBox="1"/>
            <p:nvPr/>
          </p:nvSpPr>
          <p:spPr>
            <a:xfrm>
              <a:off x="5647479" y="2304459"/>
              <a:ext cx="226670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200" dirty="0"/>
                <a:t>One urban and two rural communities (N=20/year/location)</a:t>
              </a:r>
            </a:p>
          </p:txBody>
        </p:sp>
        <p:sp>
          <p:nvSpPr>
            <p:cNvPr id="53" name="TextBox 12">
              <a:extLst>
                <a:ext uri="{FF2B5EF4-FFF2-40B4-BE49-F238E27FC236}">
                  <a16:creationId xmlns:a16="http://schemas.microsoft.com/office/drawing/2014/main" id="{D54BBF54-F168-3344-A693-F0FFF9CB1A02}"/>
                </a:ext>
              </a:extLst>
            </p:cNvPr>
            <p:cNvSpPr txBox="1"/>
            <p:nvPr/>
          </p:nvSpPr>
          <p:spPr>
            <a:xfrm>
              <a:off x="5193035" y="1460657"/>
              <a:ext cx="29454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200" dirty="0"/>
                <a:t>Four FN communities</a:t>
              </a:r>
            </a:p>
            <a:p>
              <a:pPr algn="ctr"/>
              <a:r>
                <a:rPr lang="en-CA" sz="1200" dirty="0"/>
                <a:t>(N= 10 samples/year/location)  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260035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6F07F7D5-1B47-C24C-95F4-17C43D8C6C37}"/>
              </a:ext>
            </a:extLst>
          </p:cNvPr>
          <p:cNvGrpSpPr/>
          <p:nvPr/>
        </p:nvGrpSpPr>
        <p:grpSpPr>
          <a:xfrm>
            <a:off x="-35810" y="429744"/>
            <a:ext cx="11028436" cy="6971340"/>
            <a:chOff x="-244958" y="1727"/>
            <a:chExt cx="11028436" cy="6971340"/>
          </a:xfrm>
        </p:grpSpPr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6F32EB7A-EC60-5049-BA62-CDF81277DC62}"/>
                </a:ext>
              </a:extLst>
            </p:cNvPr>
            <p:cNvGrpSpPr/>
            <p:nvPr/>
          </p:nvGrpSpPr>
          <p:grpSpPr>
            <a:xfrm>
              <a:off x="-244958" y="1727"/>
              <a:ext cx="11028436" cy="6971340"/>
              <a:chOff x="-244958" y="1727"/>
              <a:chExt cx="11028436" cy="6971340"/>
            </a:xfrm>
          </p:grpSpPr>
          <p:grpSp>
            <p:nvGrpSpPr>
              <p:cNvPr id="68" name="Group 67">
                <a:extLst>
                  <a:ext uri="{FF2B5EF4-FFF2-40B4-BE49-F238E27FC236}">
                    <a16:creationId xmlns:a16="http://schemas.microsoft.com/office/drawing/2014/main" id="{CB326802-971D-294E-8EE3-B36664E5C2BA}"/>
                  </a:ext>
                </a:extLst>
              </p:cNvPr>
              <p:cNvGrpSpPr/>
              <p:nvPr/>
            </p:nvGrpSpPr>
            <p:grpSpPr>
              <a:xfrm>
                <a:off x="-244958" y="1727"/>
                <a:ext cx="11028436" cy="6971340"/>
                <a:chOff x="-244958" y="1727"/>
                <a:chExt cx="11028436" cy="6971340"/>
              </a:xfrm>
            </p:grpSpPr>
            <p:grpSp>
              <p:nvGrpSpPr>
                <p:cNvPr id="51" name="Group 50">
                  <a:extLst>
                    <a:ext uri="{FF2B5EF4-FFF2-40B4-BE49-F238E27FC236}">
                      <a16:creationId xmlns:a16="http://schemas.microsoft.com/office/drawing/2014/main" id="{E82FF602-729E-A943-B11C-22AE3F27BFA6}"/>
                    </a:ext>
                  </a:extLst>
                </p:cNvPr>
                <p:cNvGrpSpPr/>
                <p:nvPr/>
              </p:nvGrpSpPr>
              <p:grpSpPr>
                <a:xfrm>
                  <a:off x="-244958" y="1727"/>
                  <a:ext cx="11028436" cy="6971340"/>
                  <a:chOff x="-244958" y="0"/>
                  <a:chExt cx="11028436" cy="6971340"/>
                </a:xfrm>
              </p:grpSpPr>
              <p:grpSp>
                <p:nvGrpSpPr>
                  <p:cNvPr id="37" name="Group 36">
                    <a:extLst>
                      <a:ext uri="{FF2B5EF4-FFF2-40B4-BE49-F238E27FC236}">
                        <a16:creationId xmlns:a16="http://schemas.microsoft.com/office/drawing/2014/main" id="{3009E0C5-3592-C14F-98BD-2F3F5EF6ED62}"/>
                      </a:ext>
                    </a:extLst>
                  </p:cNvPr>
                  <p:cNvGrpSpPr/>
                  <p:nvPr/>
                </p:nvGrpSpPr>
                <p:grpSpPr>
                  <a:xfrm>
                    <a:off x="-244958" y="0"/>
                    <a:ext cx="11028436" cy="6971340"/>
                    <a:chOff x="-238738" y="-18457"/>
                    <a:chExt cx="11028436" cy="6971340"/>
                  </a:xfrm>
                </p:grpSpPr>
                <p:grpSp>
                  <p:nvGrpSpPr>
                    <p:cNvPr id="39" name="Group 38">
                      <a:extLst>
                        <a:ext uri="{FF2B5EF4-FFF2-40B4-BE49-F238E27FC236}">
                          <a16:creationId xmlns:a16="http://schemas.microsoft.com/office/drawing/2014/main" id="{290D6C77-06FD-AC47-94EE-D9CDF19BF9D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47958" y="-18457"/>
                      <a:ext cx="9102014" cy="6117089"/>
                      <a:chOff x="213961" y="11366"/>
                      <a:chExt cx="9102014" cy="6117089"/>
                    </a:xfrm>
                  </p:grpSpPr>
                  <p:pic>
                    <p:nvPicPr>
                      <p:cNvPr id="8" name="Picture 16"/>
                      <p:cNvPicPr>
                        <a:picLocks noChangeAspect="1"/>
                      </p:cNvPicPr>
                      <p:nvPr/>
                    </p:nvPicPr>
                    <p:blipFill>
                      <a:blip r:embed="rId2" cstate="email">
                        <a:extLst>
                          <a:ext uri="{28A0092B-C50C-407E-A947-70E740481C1C}">
                            <a14:useLocalDpi xmlns:a14="http://schemas.microsoft.com/office/drawing/2010/main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3403852" y="1215887"/>
                        <a:ext cx="1609273" cy="1011191"/>
                      </a:xfrm>
                      <a:prstGeom prst="rect">
                        <a:avLst/>
                      </a:prstGeom>
                    </p:spPr>
                  </p:pic>
                  <p:grpSp>
                    <p:nvGrpSpPr>
                      <p:cNvPr id="35" name="Group 34">
                        <a:extLst>
                          <a:ext uri="{FF2B5EF4-FFF2-40B4-BE49-F238E27FC236}">
                            <a16:creationId xmlns:a16="http://schemas.microsoft.com/office/drawing/2014/main" id="{8A003270-8B63-E242-A32A-1634F4D5AEF7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213961" y="11366"/>
                        <a:ext cx="9102014" cy="6117089"/>
                        <a:chOff x="185306" y="-30602"/>
                        <a:chExt cx="9102014" cy="6117089"/>
                      </a:xfrm>
                    </p:grpSpPr>
                    <p:pic>
                      <p:nvPicPr>
                        <p:cNvPr id="2" name="Picture 19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 cstate="email">
                          <a:extLst>
                            <a:ext uri="{28A0092B-C50C-407E-A947-70E740481C1C}">
                              <a14:useLocalDpi xmlns:a14="http://schemas.microsoft.com/office/drawing/2010/main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6874152" y="1662497"/>
                          <a:ext cx="1088612" cy="1195130"/>
                        </a:xfrm>
                        <a:prstGeom prst="rect">
                          <a:avLst/>
                        </a:prstGeom>
                      </p:spPr>
                    </p:pic>
                    <p:sp>
                      <p:nvSpPr>
                        <p:cNvPr id="3" name="Right Arrow 9"/>
                        <p:cNvSpPr/>
                        <p:nvPr/>
                      </p:nvSpPr>
                      <p:spPr>
                        <a:xfrm>
                          <a:off x="5083239" y="2015898"/>
                          <a:ext cx="1886465" cy="308919"/>
                        </a:xfrm>
                        <a:prstGeom prst="rightArrow">
                          <a:avLst/>
                        </a:prstGeom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CA" sz="1200" dirty="0">
                              <a:solidFill>
                                <a:schemeClr val="tx1"/>
                              </a:solidFill>
                            </a:rPr>
                            <a:t>Piped</a:t>
                          </a:r>
                        </a:p>
                      </p:txBody>
                    </p:sp>
                    <p:pic>
                      <p:nvPicPr>
                        <p:cNvPr id="4" name="Picture 11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4" cstate="email">
                          <a:extLst>
                            <a:ext uri="{28A0092B-C50C-407E-A947-70E740481C1C}">
                              <a14:useLocalDpi xmlns:a14="http://schemas.microsoft.com/office/drawing/2010/main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759402" y="2020455"/>
                          <a:ext cx="2670350" cy="986499"/>
                        </a:xfrm>
                        <a:prstGeom prst="rect">
                          <a:avLst/>
                        </a:prstGeom>
                      </p:spPr>
                    </p:pic>
                    <p:sp>
                      <p:nvSpPr>
                        <p:cNvPr id="5" name="TextBox 12"/>
                        <p:cNvSpPr txBox="1"/>
                        <p:nvPr/>
                      </p:nvSpPr>
                      <p:spPr>
                        <a:xfrm>
                          <a:off x="3695608" y="-30602"/>
                          <a:ext cx="4267156" cy="338554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 algn="ctr"/>
                          <a:r>
                            <a:rPr lang="en-CA" sz="1600" dirty="0"/>
                            <a:t>Activity 1</a:t>
                          </a:r>
                        </a:p>
                      </p:txBody>
                    </p:sp>
                    <p:pic>
                      <p:nvPicPr>
                        <p:cNvPr id="6" name="Picture 13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5" cstate="email">
                          <a:extLst>
                            <a:ext uri="{28A0092B-C50C-407E-A947-70E740481C1C}">
                              <a14:useLocalDpi xmlns:a14="http://schemas.microsoft.com/office/drawing/2010/main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5691899" y="3211572"/>
                          <a:ext cx="2454683" cy="1433322"/>
                        </a:xfrm>
                        <a:prstGeom prst="rect">
                          <a:avLst/>
                        </a:prstGeom>
                      </p:spPr>
                    </p:pic>
                    <p:sp>
                      <p:nvSpPr>
                        <p:cNvPr id="7" name="TextBox 14"/>
                        <p:cNvSpPr txBox="1"/>
                        <p:nvPr/>
                      </p:nvSpPr>
                      <p:spPr>
                        <a:xfrm>
                          <a:off x="6344387" y="4513967"/>
                          <a:ext cx="1557671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r>
                            <a:rPr lang="en-CA" sz="1200" dirty="0"/>
                            <a:t>Wastewater treatment</a:t>
                          </a:r>
                        </a:p>
                      </p:txBody>
                    </p:sp>
                    <p:sp>
                      <p:nvSpPr>
                        <p:cNvPr id="9" name="Right Arrow 17"/>
                        <p:cNvSpPr/>
                        <p:nvPr/>
                      </p:nvSpPr>
                      <p:spPr>
                        <a:xfrm rot="20208694">
                          <a:off x="2257452" y="1874064"/>
                          <a:ext cx="1067451" cy="263876"/>
                        </a:xfrm>
                        <a:prstGeom prst="rightArrow">
                          <a:avLst/>
                        </a:prstGeom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CA" sz="1200" dirty="0">
                              <a:solidFill>
                                <a:schemeClr val="tx1"/>
                              </a:solidFill>
                            </a:rPr>
                            <a:t>Source</a:t>
                          </a:r>
                        </a:p>
                      </p:txBody>
                    </p:sp>
                    <p:sp>
                      <p:nvSpPr>
                        <p:cNvPr id="10" name="TextBox 18"/>
                        <p:cNvSpPr txBox="1"/>
                        <p:nvPr/>
                      </p:nvSpPr>
                      <p:spPr>
                        <a:xfrm>
                          <a:off x="1008115" y="4546527"/>
                          <a:ext cx="1860130" cy="246221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CA" sz="1000" dirty="0"/>
                            <a:t>Spread to new communities</a:t>
                          </a:r>
                        </a:p>
                      </p:txBody>
                    </p:sp>
                    <p:pic>
                      <p:nvPicPr>
                        <p:cNvPr id="11" name="Picture 20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6" cstate="email">
                          <a:extLst>
                            <a:ext uri="{28A0092B-C50C-407E-A947-70E740481C1C}">
                              <a14:useLocalDpi xmlns:a14="http://schemas.microsoft.com/office/drawing/2010/main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7785807" y="422303"/>
                          <a:ext cx="996594" cy="1120917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12" name="Picture 21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7" cstate="email">
                          <a:extLst>
                            <a:ext uri="{28A0092B-C50C-407E-A947-70E740481C1C}">
                              <a14:useLocalDpi xmlns:a14="http://schemas.microsoft.com/office/drawing/2010/main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 flipH="1">
                          <a:off x="5620311" y="779207"/>
                          <a:ext cx="755457" cy="437120"/>
                        </a:xfrm>
                        <a:prstGeom prst="rect">
                          <a:avLst/>
                        </a:prstGeom>
                      </p:spPr>
                    </p:pic>
                    <p:sp>
                      <p:nvSpPr>
                        <p:cNvPr id="13" name="Right Arrow 22"/>
                        <p:cNvSpPr/>
                        <p:nvPr/>
                      </p:nvSpPr>
                      <p:spPr>
                        <a:xfrm>
                          <a:off x="5065916" y="1168784"/>
                          <a:ext cx="1886465" cy="308919"/>
                        </a:xfrm>
                        <a:prstGeom prst="rightArrow">
                          <a:avLst/>
                        </a:prstGeom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CA" sz="1200" dirty="0">
                              <a:solidFill>
                                <a:schemeClr val="tx1"/>
                              </a:solidFill>
                            </a:rPr>
                            <a:t>Water truck</a:t>
                          </a:r>
                        </a:p>
                      </p:txBody>
                    </p:sp>
                    <p:pic>
                      <p:nvPicPr>
                        <p:cNvPr id="14" name="Picture 23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8" cstate="email">
                          <a:extLst>
                            <a:ext uri="{28A0092B-C50C-407E-A947-70E740481C1C}">
                              <a14:useLocalDpi xmlns:a14="http://schemas.microsoft.com/office/drawing/2010/main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 flipH="1">
                          <a:off x="7047189" y="982762"/>
                          <a:ext cx="395129" cy="520318"/>
                        </a:xfrm>
                        <a:prstGeom prst="rect">
                          <a:avLst/>
                        </a:prstGeom>
                      </p:spPr>
                    </p:pic>
                    <p:sp>
                      <p:nvSpPr>
                        <p:cNvPr id="15" name="TextBox 24"/>
                        <p:cNvSpPr txBox="1"/>
                        <p:nvPr/>
                      </p:nvSpPr>
                      <p:spPr>
                        <a:xfrm>
                          <a:off x="6982954" y="1476389"/>
                          <a:ext cx="670507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CA" sz="1200" dirty="0"/>
                            <a:t>Cistern</a:t>
                          </a:r>
                        </a:p>
                      </p:txBody>
                    </p:sp>
                    <p:sp>
                      <p:nvSpPr>
                        <p:cNvPr id="16" name="Right Arrow 25"/>
                        <p:cNvSpPr/>
                        <p:nvPr/>
                      </p:nvSpPr>
                      <p:spPr>
                        <a:xfrm>
                          <a:off x="7506552" y="1118795"/>
                          <a:ext cx="279255" cy="308919"/>
                        </a:xfrm>
                        <a:prstGeom prst="rightArrow">
                          <a:avLst/>
                        </a:prstGeom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CA" sz="1200" dirty="0"/>
                        </a:p>
                      </p:txBody>
                    </p:sp>
                    <p:pic>
                      <p:nvPicPr>
                        <p:cNvPr id="17" name="Picture 28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9" cstate="email">
                          <a:extLst>
                            <a:ext uri="{28A0092B-C50C-407E-A947-70E740481C1C}">
                              <a14:useLocalDpi xmlns:a14="http://schemas.microsoft.com/office/drawing/2010/main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3264072" y="3526498"/>
                          <a:ext cx="1513641" cy="625818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18" name="Picture 31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10" cstate="email">
                          <a:extLst>
                            <a:ext uri="{28A0092B-C50C-407E-A947-70E740481C1C}">
                              <a14:useLocalDpi xmlns:a14="http://schemas.microsoft.com/office/drawing/2010/main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579082" y="3607559"/>
                          <a:ext cx="1025736" cy="697685"/>
                        </a:xfrm>
                        <a:prstGeom prst="rect">
                          <a:avLst/>
                        </a:prstGeom>
                      </p:spPr>
                    </p:pic>
                    <p:sp>
                      <p:nvSpPr>
                        <p:cNvPr id="19" name="Right Arrow 32"/>
                        <p:cNvSpPr/>
                        <p:nvPr/>
                      </p:nvSpPr>
                      <p:spPr>
                        <a:xfrm rot="1064275" flipH="1">
                          <a:off x="1692227" y="4235533"/>
                          <a:ext cx="1819404" cy="294290"/>
                        </a:xfrm>
                        <a:prstGeom prst="rightArrow">
                          <a:avLst/>
                        </a:prstGeom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CA" sz="1200" dirty="0">
                              <a:solidFill>
                                <a:schemeClr val="tx1"/>
                              </a:solidFill>
                            </a:rPr>
                            <a:t>ARGs in the Environment</a:t>
                          </a:r>
                        </a:p>
                      </p:txBody>
                    </p:sp>
                    <p:sp>
                      <p:nvSpPr>
                        <p:cNvPr id="20" name="Right Arrow 34"/>
                        <p:cNvSpPr/>
                        <p:nvPr/>
                      </p:nvSpPr>
                      <p:spPr>
                        <a:xfrm flipH="1">
                          <a:off x="4761831" y="3715453"/>
                          <a:ext cx="830821" cy="247907"/>
                        </a:xfrm>
                        <a:prstGeom prst="rightArrow">
                          <a:avLst/>
                        </a:prstGeom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CA" sz="1100" dirty="0">
                              <a:solidFill>
                                <a:schemeClr val="tx1"/>
                              </a:solidFill>
                            </a:rPr>
                            <a:t>Landfill</a:t>
                          </a:r>
                        </a:p>
                      </p:txBody>
                    </p:sp>
                    <p:sp>
                      <p:nvSpPr>
                        <p:cNvPr id="23" name="Right Arrow 27"/>
                        <p:cNvSpPr/>
                        <p:nvPr/>
                      </p:nvSpPr>
                      <p:spPr>
                        <a:xfrm rot="5400000">
                          <a:off x="7272923" y="2633758"/>
                          <a:ext cx="2497386" cy="256880"/>
                        </a:xfrm>
                        <a:prstGeom prst="rightArrow">
                          <a:avLst/>
                        </a:prstGeom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CA" sz="6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n-CA" sz="1100" dirty="0">
                              <a:solidFill>
                                <a:schemeClr val="tx1"/>
                              </a:solidFill>
                            </a:rPr>
                            <a:t>Waste</a:t>
                          </a:r>
                        </a:p>
                      </p:txBody>
                    </p:sp>
                    <p:sp>
                      <p:nvSpPr>
                        <p:cNvPr id="24" name="Right Arrow 29"/>
                        <p:cNvSpPr/>
                        <p:nvPr/>
                      </p:nvSpPr>
                      <p:spPr>
                        <a:xfrm rot="5400000">
                          <a:off x="7132511" y="3132258"/>
                          <a:ext cx="659031" cy="221746"/>
                        </a:xfrm>
                        <a:prstGeom prst="rightArrow">
                          <a:avLst/>
                        </a:prstGeom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CA" sz="1100" dirty="0">
                              <a:solidFill>
                                <a:schemeClr val="tx1"/>
                              </a:solidFill>
                            </a:rPr>
                            <a:t>Waste</a:t>
                          </a:r>
                        </a:p>
                      </p:txBody>
                    </p:sp>
                    <p:pic>
                      <p:nvPicPr>
                        <p:cNvPr id="25" name="Picture 2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11" cstate="email">
                          <a:extLst>
                            <a:ext uri="{28A0092B-C50C-407E-A947-70E740481C1C}">
                              <a14:useLocalDpi xmlns:a14="http://schemas.microsoft.com/office/drawing/2010/main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8029248" y="4070024"/>
                          <a:ext cx="1258072" cy="329495"/>
                        </a:xfrm>
                        <a:prstGeom prst="rect">
                          <a:avLst/>
                        </a:prstGeom>
                      </p:spPr>
                    </p:pic>
                    <p:sp>
                      <p:nvSpPr>
                        <p:cNvPr id="26" name="TextBox 38"/>
                        <p:cNvSpPr txBox="1"/>
                        <p:nvPr/>
                      </p:nvSpPr>
                      <p:spPr>
                        <a:xfrm>
                          <a:off x="8284104" y="4476977"/>
                          <a:ext cx="635110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r>
                            <a:rPr lang="en-CA" sz="1200" dirty="0"/>
                            <a:t>Lagoon</a:t>
                          </a:r>
                        </a:p>
                      </p:txBody>
                    </p:sp>
                    <p:grpSp>
                      <p:nvGrpSpPr>
                        <p:cNvPr id="27" name="Group 40"/>
                        <p:cNvGrpSpPr/>
                        <p:nvPr/>
                      </p:nvGrpSpPr>
                      <p:grpSpPr>
                        <a:xfrm>
                          <a:off x="5414255" y="4975310"/>
                          <a:ext cx="3265868" cy="263643"/>
                          <a:chOff x="6489123" y="6313150"/>
                          <a:chExt cx="3480954" cy="263643"/>
                        </a:xfrm>
                      </p:grpSpPr>
                      <p:sp>
                        <p:nvSpPr>
                          <p:cNvPr id="28" name="Left Arrow 3"/>
                          <p:cNvSpPr/>
                          <p:nvPr/>
                        </p:nvSpPr>
                        <p:spPr>
                          <a:xfrm>
                            <a:off x="6489123" y="6313150"/>
                            <a:ext cx="3480954" cy="263643"/>
                          </a:xfrm>
                          <a:prstGeom prst="leftArrow">
                            <a:avLst/>
                          </a:prstGeom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CA"/>
                          </a:p>
                        </p:txBody>
                      </p:sp>
                      <p:sp>
                        <p:nvSpPr>
                          <p:cNvPr id="29" name="TextBox 39"/>
                          <p:cNvSpPr txBox="1"/>
                          <p:nvPr/>
                        </p:nvSpPr>
                        <p:spPr>
                          <a:xfrm>
                            <a:off x="7605892" y="6315183"/>
                            <a:ext cx="1831446" cy="261610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0">
                            <a:spAutoFit/>
                          </a:bodyPr>
                          <a:lstStyle/>
                          <a:p>
                            <a:r>
                              <a:rPr lang="en-CA" sz="1100" dirty="0"/>
                              <a:t>Wastewater</a:t>
                            </a:r>
                          </a:p>
                        </p:txBody>
                      </p:sp>
                    </p:grpSp>
                    <p:sp>
                      <p:nvSpPr>
                        <p:cNvPr id="30" name="Rectangle 41"/>
                        <p:cNvSpPr/>
                        <p:nvPr/>
                      </p:nvSpPr>
                      <p:spPr>
                        <a:xfrm rot="5400000">
                          <a:off x="8479765" y="4839227"/>
                          <a:ext cx="295739" cy="108336"/>
                        </a:xfrm>
                        <a:prstGeom prst="rect">
                          <a:avLst/>
                        </a:prstGeom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CA"/>
                        </a:p>
                      </p:txBody>
                    </p:sp>
                    <p:sp>
                      <p:nvSpPr>
                        <p:cNvPr id="31" name="Rectangle 42"/>
                        <p:cNvSpPr/>
                        <p:nvPr/>
                      </p:nvSpPr>
                      <p:spPr>
                        <a:xfrm rot="5400000">
                          <a:off x="6878858" y="4839226"/>
                          <a:ext cx="295739" cy="108336"/>
                        </a:xfrm>
                        <a:prstGeom prst="rect">
                          <a:avLst/>
                        </a:prstGeom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CA"/>
                        </a:p>
                      </p:txBody>
                    </p:sp>
                    <p:pic>
                      <p:nvPicPr>
                        <p:cNvPr id="32" name="Picture 43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12" cstate="email">
                          <a:extLst>
                            <a:ext uri="{28A0092B-C50C-407E-A947-70E740481C1C}">
                              <a14:useLocalDpi xmlns:a14="http://schemas.microsoft.com/office/drawing/2010/main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185306" y="5041264"/>
                          <a:ext cx="2215419" cy="1045223"/>
                        </a:xfrm>
                        <a:prstGeom prst="rect">
                          <a:avLst/>
                        </a:prstGeom>
                      </p:spPr>
                    </p:pic>
                  </p:grpSp>
                  <p:pic>
                    <p:nvPicPr>
                      <p:cNvPr id="36" name="Imagen 13">
                        <a:extLst>
                          <a:ext uri="{FF2B5EF4-FFF2-40B4-BE49-F238E27FC236}">
                            <a16:creationId xmlns:a16="http://schemas.microsoft.com/office/drawing/2014/main" id="{A9DB07CB-0785-7242-B1CD-671632E1A94D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3" cstate="email">
                        <a:extLst>
                          <a:ext uri="{28A0092B-C50C-407E-A947-70E740481C1C}">
                            <a14:useLocalDpi xmlns:a14="http://schemas.microsoft.com/office/drawing/2010/main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48032" y="4753538"/>
                        <a:ext cx="1594836" cy="659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  <p:sp>
                    <p:nvSpPr>
                      <p:cNvPr id="38" name="TextBox 18">
                        <a:extLst>
                          <a:ext uri="{FF2B5EF4-FFF2-40B4-BE49-F238E27FC236}">
                            <a16:creationId xmlns:a16="http://schemas.microsoft.com/office/drawing/2014/main" id="{5DD2EF44-443A-7846-AA55-395046272954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149924" y="3429000"/>
                        <a:ext cx="1860130" cy="24622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CA" sz="1000" dirty="0"/>
                          <a:t>Leachate</a:t>
                        </a:r>
                      </a:p>
                    </p:txBody>
                  </p:sp>
                </p:grpSp>
                <p:sp>
                  <p:nvSpPr>
                    <p:cNvPr id="45" name="TextBox 12">
                      <a:extLst>
                        <a:ext uri="{FF2B5EF4-FFF2-40B4-BE49-F238E27FC236}">
                          <a16:creationId xmlns:a16="http://schemas.microsoft.com/office/drawing/2014/main" id="{53045FAF-3ABE-2F4B-B220-9DE7763BEEDC}"/>
                        </a:ext>
                      </a:extLst>
                    </p:cNvPr>
                    <p:cNvSpPr txBox="1"/>
                    <p:nvPr/>
                  </p:nvSpPr>
                  <p:spPr>
                    <a:xfrm rot="5400000">
                      <a:off x="9471037" y="2515556"/>
                      <a:ext cx="2298767" cy="33855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CA" sz="1600" dirty="0"/>
                        <a:t>Activity 2</a:t>
                      </a:r>
                    </a:p>
                  </p:txBody>
                </p:sp>
                <p:sp>
                  <p:nvSpPr>
                    <p:cNvPr id="34" name="Right Brace 33">
                      <a:extLst>
                        <a:ext uri="{FF2B5EF4-FFF2-40B4-BE49-F238E27FC236}">
                          <a16:creationId xmlns:a16="http://schemas.microsoft.com/office/drawing/2014/main" id="{AE08694A-8C13-414D-A625-F7A45E84CD1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846102" y="1009912"/>
                      <a:ext cx="575247" cy="3401752"/>
                    </a:xfrm>
                    <a:prstGeom prst="rightBrace">
                      <a:avLst/>
                    </a:prstGeom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ln w="19050">
                          <a:solidFill>
                            <a:schemeClr val="tx1"/>
                          </a:solidFill>
                        </a:ln>
                      </a:endParaRPr>
                    </a:p>
                  </p:txBody>
                </p:sp>
                <p:sp>
                  <p:nvSpPr>
                    <p:cNvPr id="46" name="Right Brace 45">
                      <a:extLst>
                        <a:ext uri="{FF2B5EF4-FFF2-40B4-BE49-F238E27FC236}">
                          <a16:creationId xmlns:a16="http://schemas.microsoft.com/office/drawing/2014/main" id="{4D5CE30E-2323-7F4A-A939-34B6CD74CCFD}"/>
                        </a:ext>
                      </a:extLst>
                    </p:cNvPr>
                    <p:cNvSpPr/>
                    <p:nvPr/>
                  </p:nvSpPr>
                  <p:spPr>
                    <a:xfrm rot="16200000">
                      <a:off x="6138714" y="-2523965"/>
                      <a:ext cx="575247" cy="6101677"/>
                    </a:xfrm>
                    <a:prstGeom prst="rightBrace">
                      <a:avLst/>
                    </a:prstGeom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ln w="19050">
                          <a:solidFill>
                            <a:schemeClr val="tx1"/>
                          </a:solidFill>
                        </a:ln>
                      </a:endParaRPr>
                    </a:p>
                  </p:txBody>
                </p:sp>
                <p:sp>
                  <p:nvSpPr>
                    <p:cNvPr id="47" name="Right Brace 46">
                      <a:extLst>
                        <a:ext uri="{FF2B5EF4-FFF2-40B4-BE49-F238E27FC236}">
                          <a16:creationId xmlns:a16="http://schemas.microsoft.com/office/drawing/2014/main" id="{89D1D769-C379-674F-8E95-8973707412D9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5105833" y="2384327"/>
                      <a:ext cx="575247" cy="8016921"/>
                    </a:xfrm>
                    <a:prstGeom prst="rightBrace">
                      <a:avLst/>
                    </a:prstGeom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ln w="19050">
                          <a:solidFill>
                            <a:schemeClr val="tx1"/>
                          </a:solidFill>
                        </a:ln>
                      </a:endParaRPr>
                    </a:p>
                  </p:txBody>
                </p:sp>
                <p:sp>
                  <p:nvSpPr>
                    <p:cNvPr id="48" name="TextBox 12">
                      <a:extLst>
                        <a:ext uri="{FF2B5EF4-FFF2-40B4-BE49-F238E27FC236}">
                          <a16:creationId xmlns:a16="http://schemas.microsoft.com/office/drawing/2014/main" id="{9273DBC7-4C84-D247-91E2-BC8A696D313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904616" y="6614329"/>
                      <a:ext cx="4977681" cy="33855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CA" sz="1600" dirty="0"/>
                        <a:t>Activity 3</a:t>
                      </a:r>
                    </a:p>
                  </p:txBody>
                </p:sp>
                <p:sp>
                  <p:nvSpPr>
                    <p:cNvPr id="49" name="TextBox 12">
                      <a:extLst>
                        <a:ext uri="{FF2B5EF4-FFF2-40B4-BE49-F238E27FC236}">
                          <a16:creationId xmlns:a16="http://schemas.microsoft.com/office/drawing/2014/main" id="{E32CEC00-163D-3645-ABD7-1DE80DBE40B6}"/>
                        </a:ext>
                      </a:extLst>
                    </p:cNvPr>
                    <p:cNvSpPr txBox="1"/>
                    <p:nvPr/>
                  </p:nvSpPr>
                  <p:spPr>
                    <a:xfrm rot="16200000">
                      <a:off x="-930291" y="3433152"/>
                      <a:ext cx="1721660" cy="33855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CA" sz="1600" dirty="0"/>
                        <a:t>Activity 4</a:t>
                      </a:r>
                    </a:p>
                  </p:txBody>
                </p:sp>
                <p:sp>
                  <p:nvSpPr>
                    <p:cNvPr id="50" name="Right Brace 49">
                      <a:extLst>
                        <a:ext uri="{FF2B5EF4-FFF2-40B4-BE49-F238E27FC236}">
                          <a16:creationId xmlns:a16="http://schemas.microsoft.com/office/drawing/2014/main" id="{F6ABADC6-46D3-624C-8A54-172333701917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145745" y="1010024"/>
                      <a:ext cx="575247" cy="5095140"/>
                    </a:xfrm>
                    <a:prstGeom prst="rightBrace">
                      <a:avLst/>
                    </a:prstGeom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ln w="19050">
                          <a:solidFill>
                            <a:schemeClr val="tx1"/>
                          </a:solidFill>
                        </a:ln>
                      </a:endParaRPr>
                    </a:p>
                  </p:txBody>
                </p:sp>
              </p:grpSp>
              <p:sp>
                <p:nvSpPr>
                  <p:cNvPr id="52" name="TextBox 12">
                    <a:extLst>
                      <a:ext uri="{FF2B5EF4-FFF2-40B4-BE49-F238E27FC236}">
                        <a16:creationId xmlns:a16="http://schemas.microsoft.com/office/drawing/2014/main" id="{A603826D-A7C8-5340-A266-20A627346FB5}"/>
                      </a:ext>
                    </a:extLst>
                  </p:cNvPr>
                  <p:cNvSpPr txBox="1"/>
                  <p:nvPr/>
                </p:nvSpPr>
                <p:spPr>
                  <a:xfrm>
                    <a:off x="5575399" y="2351282"/>
                    <a:ext cx="2266702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CA" sz="1400" dirty="0"/>
                      <a:t>One major urban centre(48 samples/year/location)</a:t>
                    </a:r>
                  </a:p>
                </p:txBody>
              </p:sp>
              <p:sp>
                <p:nvSpPr>
                  <p:cNvPr id="53" name="TextBox 12">
                    <a:extLst>
                      <a:ext uri="{FF2B5EF4-FFF2-40B4-BE49-F238E27FC236}">
                        <a16:creationId xmlns:a16="http://schemas.microsoft.com/office/drawing/2014/main" id="{D54BBF54-F168-3344-A693-F0FFF9CB1A02}"/>
                      </a:ext>
                    </a:extLst>
                  </p:cNvPr>
                  <p:cNvSpPr txBox="1"/>
                  <p:nvPr/>
                </p:nvSpPr>
                <p:spPr>
                  <a:xfrm>
                    <a:off x="5447839" y="1365563"/>
                    <a:ext cx="2544401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CA" sz="1400" dirty="0"/>
                      <a:t>Four FN communities</a:t>
                    </a:r>
                  </a:p>
                  <a:p>
                    <a:pPr algn="ctr"/>
                    <a:r>
                      <a:rPr lang="en-CA" sz="1400" dirty="0"/>
                      <a:t>(176 samples/year/location)   </a:t>
                    </a:r>
                  </a:p>
                </p:txBody>
              </p:sp>
            </p:grpSp>
            <p:sp>
              <p:nvSpPr>
                <p:cNvPr id="54" name="Oval 53">
                  <a:extLst>
                    <a:ext uri="{FF2B5EF4-FFF2-40B4-BE49-F238E27FC236}">
                      <a16:creationId xmlns:a16="http://schemas.microsoft.com/office/drawing/2014/main" id="{93C6F751-312A-3742-AD4C-4E8655A04EC7}"/>
                    </a:ext>
                  </a:extLst>
                </p:cNvPr>
                <p:cNvSpPr/>
                <p:nvPr/>
              </p:nvSpPr>
              <p:spPr>
                <a:xfrm>
                  <a:off x="2564927" y="1744528"/>
                  <a:ext cx="296660" cy="246221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a</a:t>
                  </a:r>
                </a:p>
              </p:txBody>
            </p:sp>
            <p:sp>
              <p:nvSpPr>
                <p:cNvPr id="55" name="Oval 54">
                  <a:extLst>
                    <a:ext uri="{FF2B5EF4-FFF2-40B4-BE49-F238E27FC236}">
                      <a16:creationId xmlns:a16="http://schemas.microsoft.com/office/drawing/2014/main" id="{9DE6CC52-E5D1-D945-97EE-37E91AE12B95}"/>
                    </a:ext>
                  </a:extLst>
                </p:cNvPr>
                <p:cNvSpPr/>
                <p:nvPr/>
              </p:nvSpPr>
              <p:spPr>
                <a:xfrm>
                  <a:off x="4687935" y="890294"/>
                  <a:ext cx="296660" cy="246221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b</a:t>
                  </a:r>
                </a:p>
              </p:txBody>
            </p:sp>
            <p:sp>
              <p:nvSpPr>
                <p:cNvPr id="56" name="Oval 55">
                  <a:extLst>
                    <a:ext uri="{FF2B5EF4-FFF2-40B4-BE49-F238E27FC236}">
                      <a16:creationId xmlns:a16="http://schemas.microsoft.com/office/drawing/2014/main" id="{208919C1-D502-1545-B059-751005B82CDE}"/>
                    </a:ext>
                  </a:extLst>
                </p:cNvPr>
                <p:cNvSpPr/>
                <p:nvPr/>
              </p:nvSpPr>
              <p:spPr>
                <a:xfrm>
                  <a:off x="6368920" y="605372"/>
                  <a:ext cx="296660" cy="246221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c</a:t>
                  </a:r>
                </a:p>
              </p:txBody>
            </p:sp>
            <p:sp>
              <p:nvSpPr>
                <p:cNvPr id="57" name="Oval 56">
                  <a:extLst>
                    <a:ext uri="{FF2B5EF4-FFF2-40B4-BE49-F238E27FC236}">
                      <a16:creationId xmlns:a16="http://schemas.microsoft.com/office/drawing/2014/main" id="{505911D8-C8E2-B747-93F0-171B9EFA548D}"/>
                    </a:ext>
                  </a:extLst>
                </p:cNvPr>
                <p:cNvSpPr/>
                <p:nvPr/>
              </p:nvSpPr>
              <p:spPr>
                <a:xfrm>
                  <a:off x="7752855" y="724030"/>
                  <a:ext cx="296660" cy="246221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d</a:t>
                  </a:r>
                </a:p>
              </p:txBody>
            </p:sp>
            <p:sp>
              <p:nvSpPr>
                <p:cNvPr id="58" name="Oval 57">
                  <a:extLst>
                    <a:ext uri="{FF2B5EF4-FFF2-40B4-BE49-F238E27FC236}">
                      <a16:creationId xmlns:a16="http://schemas.microsoft.com/office/drawing/2014/main" id="{06878E6F-622B-6E45-8F24-A16AAB76E5FC}"/>
                    </a:ext>
                  </a:extLst>
                </p:cNvPr>
                <p:cNvSpPr/>
                <p:nvPr/>
              </p:nvSpPr>
              <p:spPr>
                <a:xfrm>
                  <a:off x="6506141" y="1878514"/>
                  <a:ext cx="296660" cy="246221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e</a:t>
                  </a:r>
                </a:p>
              </p:txBody>
            </p:sp>
            <p:sp>
              <p:nvSpPr>
                <p:cNvPr id="59" name="Oval 58">
                  <a:extLst>
                    <a:ext uri="{FF2B5EF4-FFF2-40B4-BE49-F238E27FC236}">
                      <a16:creationId xmlns:a16="http://schemas.microsoft.com/office/drawing/2014/main" id="{5D5A36E9-A101-1C44-9E0C-6826F929FEFE}"/>
                    </a:ext>
                  </a:extLst>
                </p:cNvPr>
                <p:cNvSpPr/>
                <p:nvPr/>
              </p:nvSpPr>
              <p:spPr>
                <a:xfrm>
                  <a:off x="7279287" y="4801257"/>
                  <a:ext cx="296660" cy="246221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h</a:t>
                  </a:r>
                </a:p>
              </p:txBody>
            </p:sp>
            <p:sp>
              <p:nvSpPr>
                <p:cNvPr id="60" name="Oval 59">
                  <a:extLst>
                    <a:ext uri="{FF2B5EF4-FFF2-40B4-BE49-F238E27FC236}">
                      <a16:creationId xmlns:a16="http://schemas.microsoft.com/office/drawing/2014/main" id="{EF3BE99E-2813-4E4A-939A-A9EA7477AEC7}"/>
                    </a:ext>
                  </a:extLst>
                </p:cNvPr>
                <p:cNvSpPr/>
                <p:nvPr/>
              </p:nvSpPr>
              <p:spPr>
                <a:xfrm>
                  <a:off x="5756198" y="3516777"/>
                  <a:ext cx="296660" cy="246221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i</a:t>
                  </a:r>
                </a:p>
              </p:txBody>
            </p:sp>
            <p:sp>
              <p:nvSpPr>
                <p:cNvPr id="62" name="Oval 61">
                  <a:extLst>
                    <a:ext uri="{FF2B5EF4-FFF2-40B4-BE49-F238E27FC236}">
                      <a16:creationId xmlns:a16="http://schemas.microsoft.com/office/drawing/2014/main" id="{822874DA-074F-2B44-8B8C-91ED6E10C9F6}"/>
                    </a:ext>
                  </a:extLst>
                </p:cNvPr>
                <p:cNvSpPr/>
                <p:nvPr/>
              </p:nvSpPr>
              <p:spPr>
                <a:xfrm>
                  <a:off x="8244264" y="3094381"/>
                  <a:ext cx="296660" cy="246221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f</a:t>
                  </a:r>
                </a:p>
              </p:txBody>
            </p:sp>
            <p:sp>
              <p:nvSpPr>
                <p:cNvPr id="63" name="Oval 62">
                  <a:extLst>
                    <a:ext uri="{FF2B5EF4-FFF2-40B4-BE49-F238E27FC236}">
                      <a16:creationId xmlns:a16="http://schemas.microsoft.com/office/drawing/2014/main" id="{DD2731EC-8674-F04F-9425-43769EB6D761}"/>
                    </a:ext>
                  </a:extLst>
                </p:cNvPr>
                <p:cNvSpPr/>
                <p:nvPr/>
              </p:nvSpPr>
              <p:spPr>
                <a:xfrm>
                  <a:off x="6838159" y="3542471"/>
                  <a:ext cx="296660" cy="246221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g</a:t>
                  </a:r>
                </a:p>
              </p:txBody>
            </p:sp>
            <p:sp>
              <p:nvSpPr>
                <p:cNvPr id="66" name="Oval 65">
                  <a:extLst>
                    <a:ext uri="{FF2B5EF4-FFF2-40B4-BE49-F238E27FC236}">
                      <a16:creationId xmlns:a16="http://schemas.microsoft.com/office/drawing/2014/main" id="{58258984-555A-FA47-AD28-B92BFC3575AA}"/>
                    </a:ext>
                  </a:extLst>
                </p:cNvPr>
                <p:cNvSpPr/>
                <p:nvPr/>
              </p:nvSpPr>
              <p:spPr>
                <a:xfrm>
                  <a:off x="9384807" y="5076393"/>
                  <a:ext cx="296660" cy="246221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k</a:t>
                  </a:r>
                </a:p>
              </p:txBody>
            </p:sp>
          </p:grpSp>
          <p:sp>
            <p:nvSpPr>
              <p:cNvPr id="69" name="Right Arrow 29">
                <a:extLst>
                  <a:ext uri="{FF2B5EF4-FFF2-40B4-BE49-F238E27FC236}">
                    <a16:creationId xmlns:a16="http://schemas.microsoft.com/office/drawing/2014/main" id="{7515B737-C4F9-B845-ABDB-DDB8E419876A}"/>
                  </a:ext>
                </a:extLst>
              </p:cNvPr>
              <p:cNvSpPr/>
              <p:nvPr/>
            </p:nvSpPr>
            <p:spPr>
              <a:xfrm rot="5400000">
                <a:off x="1286560" y="4594710"/>
                <a:ext cx="659031" cy="221746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1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320569B5-BE08-EF48-A2F2-8CBB43359D76}"/>
                </a:ext>
              </a:extLst>
            </p:cNvPr>
            <p:cNvSpPr/>
            <p:nvPr/>
          </p:nvSpPr>
          <p:spPr>
            <a:xfrm>
              <a:off x="9404752" y="3757908"/>
              <a:ext cx="296660" cy="246221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j</a:t>
              </a: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AC15AE7A-90F9-CF4C-B4E5-BA9E2B437F02}"/>
                </a:ext>
              </a:extLst>
            </p:cNvPr>
            <p:cNvSpPr/>
            <p:nvPr/>
          </p:nvSpPr>
          <p:spPr>
            <a:xfrm>
              <a:off x="5413698" y="5421608"/>
              <a:ext cx="296660" cy="246221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</a:t>
              </a: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3E3E3D36-6546-D54E-90BD-E0C5DFBFACA9}"/>
                </a:ext>
              </a:extLst>
            </p:cNvPr>
            <p:cNvSpPr/>
            <p:nvPr/>
          </p:nvSpPr>
          <p:spPr>
            <a:xfrm>
              <a:off x="4250110" y="3220413"/>
              <a:ext cx="296660" cy="246221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397468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768D199F-1106-8C43-8705-B21C05AA66FD}"/>
              </a:ext>
            </a:extLst>
          </p:cNvPr>
          <p:cNvGrpSpPr/>
          <p:nvPr/>
        </p:nvGrpSpPr>
        <p:grpSpPr>
          <a:xfrm>
            <a:off x="153222" y="-270609"/>
            <a:ext cx="11885556" cy="7128609"/>
            <a:chOff x="153222" y="-270609"/>
            <a:chExt cx="11885556" cy="7128609"/>
          </a:xfrm>
        </p:grpSpPr>
        <p:pic>
          <p:nvPicPr>
            <p:cNvPr id="41" name="Picture 11">
              <a:extLst>
                <a:ext uri="{FF2B5EF4-FFF2-40B4-BE49-F238E27FC236}">
                  <a16:creationId xmlns:a16="http://schemas.microsoft.com/office/drawing/2014/main" id="{6E0DDFEF-F017-E642-8126-86B49D1315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53222" y="1939680"/>
              <a:ext cx="2670350" cy="986499"/>
            </a:xfrm>
            <a:prstGeom prst="rect">
              <a:avLst/>
            </a:prstGeom>
          </p:spPr>
        </p:pic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AF41201A-04CC-C84C-A536-183924314FEE}"/>
                </a:ext>
              </a:extLst>
            </p:cNvPr>
            <p:cNvGrpSpPr/>
            <p:nvPr/>
          </p:nvGrpSpPr>
          <p:grpSpPr>
            <a:xfrm>
              <a:off x="1404143" y="961441"/>
              <a:ext cx="10634635" cy="5896559"/>
              <a:chOff x="1450838" y="912367"/>
              <a:chExt cx="10634635" cy="5896559"/>
            </a:xfrm>
          </p:grpSpPr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1566EC24-C513-4447-87C9-18FFC8A2F3F4}"/>
                  </a:ext>
                </a:extLst>
              </p:cNvPr>
              <p:cNvSpPr txBox="1"/>
              <p:nvPr/>
            </p:nvSpPr>
            <p:spPr>
              <a:xfrm>
                <a:off x="6764348" y="1081644"/>
                <a:ext cx="223117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JumboSep</a:t>
                </a:r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DC6F61A9-0D2E-4C48-B540-99F9004622B3}"/>
                  </a:ext>
                </a:extLst>
              </p:cNvPr>
              <p:cNvSpPr txBox="1"/>
              <p:nvPr/>
            </p:nvSpPr>
            <p:spPr>
              <a:xfrm>
                <a:off x="3582034" y="912367"/>
                <a:ext cx="223117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TFF system</a:t>
                </a:r>
              </a:p>
            </p:txBody>
          </p:sp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C74347F5-0133-7D4C-B31A-8409772B7737}"/>
                  </a:ext>
                </a:extLst>
              </p:cNvPr>
              <p:cNvSpPr/>
              <p:nvPr/>
            </p:nvSpPr>
            <p:spPr>
              <a:xfrm>
                <a:off x="3850401" y="3157528"/>
                <a:ext cx="1813510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CA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From 5-10 L to 200 mL</a:t>
                </a:r>
              </a:p>
            </p:txBody>
          </p:sp>
          <p:sp>
            <p:nvSpPr>
              <p:cNvPr id="69" name="Right Arrow 17">
                <a:extLst>
                  <a:ext uri="{FF2B5EF4-FFF2-40B4-BE49-F238E27FC236}">
                    <a16:creationId xmlns:a16="http://schemas.microsoft.com/office/drawing/2014/main" id="{EAF360FD-6351-F940-A086-AD67F733FE1E}"/>
                  </a:ext>
                </a:extLst>
              </p:cNvPr>
              <p:cNvSpPr/>
              <p:nvPr/>
            </p:nvSpPr>
            <p:spPr>
              <a:xfrm>
                <a:off x="8912505" y="2054411"/>
                <a:ext cx="1067451" cy="263876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sz="1400" dirty="0">
                    <a:solidFill>
                      <a:schemeClr val="tx1"/>
                    </a:solidFill>
                  </a:rPr>
                  <a:t>Qiagen kit</a:t>
                </a:r>
              </a:p>
            </p:txBody>
          </p:sp>
          <p:pic>
            <p:nvPicPr>
              <p:cNvPr id="70" name="Picture 69" descr="Viral kit.jpeg">
                <a:extLst>
                  <a:ext uri="{FF2B5EF4-FFF2-40B4-BE49-F238E27FC236}">
                    <a16:creationId xmlns:a16="http://schemas.microsoft.com/office/drawing/2014/main" id="{359C38F3-B20E-4342-840C-2F482476F1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0056386" y="1787472"/>
                <a:ext cx="2029087" cy="1142890"/>
              </a:xfrm>
              <a:prstGeom prst="rect">
                <a:avLst/>
              </a:prstGeom>
              <a:ln w="28575" cmpd="sng">
                <a:solidFill>
                  <a:schemeClr val="tx1"/>
                </a:solidFill>
              </a:ln>
              <a:effectLst>
                <a:softEdge rad="112500"/>
              </a:effectLst>
            </p:spPr>
          </p:pic>
          <p:sp>
            <p:nvSpPr>
              <p:cNvPr id="71" name="Right Arrow 34">
                <a:extLst>
                  <a:ext uri="{FF2B5EF4-FFF2-40B4-BE49-F238E27FC236}">
                    <a16:creationId xmlns:a16="http://schemas.microsoft.com/office/drawing/2014/main" id="{70A2D777-299C-8A4C-9F34-9B41214F4F7B}"/>
                  </a:ext>
                </a:extLst>
              </p:cNvPr>
              <p:cNvSpPr/>
              <p:nvPr/>
            </p:nvSpPr>
            <p:spPr>
              <a:xfrm rot="10800000" flipH="1">
                <a:off x="6021948" y="2104640"/>
                <a:ext cx="830821" cy="247907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E12DCBE2-C001-6242-88C4-88C9351508A8}"/>
                  </a:ext>
                </a:extLst>
              </p:cNvPr>
              <p:cNvSpPr/>
              <p:nvPr/>
            </p:nvSpPr>
            <p:spPr>
              <a:xfrm>
                <a:off x="6986804" y="3356549"/>
                <a:ext cx="1786259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CA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From 200 ml to 300 ul</a:t>
                </a:r>
              </a:p>
            </p:txBody>
          </p:sp>
          <p:pic>
            <p:nvPicPr>
              <p:cNvPr id="73" name="Picture 72" descr="IMG_0927.JPG">
                <a:extLst>
                  <a:ext uri="{FF2B5EF4-FFF2-40B4-BE49-F238E27FC236}">
                    <a16:creationId xmlns:a16="http://schemas.microsoft.com/office/drawing/2014/main" id="{D1561020-32EB-EB4F-8A03-26F0027A1F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5400000">
                <a:off x="9418669" y="5006378"/>
                <a:ext cx="2060055" cy="1545041"/>
              </a:xfrm>
              <a:prstGeom prst="rect">
                <a:avLst/>
              </a:prstGeom>
              <a:ln w="28575" cmpd="sng">
                <a:solidFill>
                  <a:srgbClr val="2C7C9F"/>
                </a:solidFill>
              </a:ln>
              <a:effectLst>
                <a:softEdge rad="112500"/>
              </a:effectLst>
            </p:spPr>
          </p:pic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104E3527-9564-354A-971D-BA1F2444DA1A}"/>
                  </a:ext>
                </a:extLst>
              </p:cNvPr>
              <p:cNvSpPr txBox="1"/>
              <p:nvPr/>
            </p:nvSpPr>
            <p:spPr>
              <a:xfrm>
                <a:off x="9045889" y="4379539"/>
                <a:ext cx="265167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Quantitation DNA/RNA</a:t>
                </a:r>
              </a:p>
            </p:txBody>
          </p: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E8DC74EB-9A9B-C942-9FAB-1724710A1F5A}"/>
                  </a:ext>
                </a:extLst>
              </p:cNvPr>
              <p:cNvSpPr txBox="1"/>
              <p:nvPr/>
            </p:nvSpPr>
            <p:spPr>
              <a:xfrm>
                <a:off x="5493231" y="4463068"/>
                <a:ext cx="265167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Viral community structure</a:t>
                </a:r>
              </a:p>
            </p:txBody>
          </p:sp>
          <p:pic>
            <p:nvPicPr>
              <p:cNvPr id="77" name="Picture 76">
                <a:extLst>
                  <a:ext uri="{FF2B5EF4-FFF2-40B4-BE49-F238E27FC236}">
                    <a16:creationId xmlns:a16="http://schemas.microsoft.com/office/drawing/2014/main" id="{756A4C56-9DCD-2E44-B7A8-D10A44D2EAE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761051" y="4849192"/>
                <a:ext cx="2363372" cy="1786810"/>
              </a:xfrm>
              <a:prstGeom prst="rect">
                <a:avLst/>
              </a:prstGeom>
            </p:spPr>
          </p:pic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B3A12EA3-E080-F94A-A2B6-620E6CD25382}"/>
                  </a:ext>
                </a:extLst>
              </p:cNvPr>
              <p:cNvSpPr txBox="1"/>
              <p:nvPr/>
            </p:nvSpPr>
            <p:spPr>
              <a:xfrm>
                <a:off x="1450838" y="4564205"/>
                <a:ext cx="292289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Viral markers [(RT)-PCR]</a:t>
                </a:r>
              </a:p>
            </p:txBody>
          </p:sp>
          <p:sp>
            <p:nvSpPr>
              <p:cNvPr id="79" name="Right Arrow 29">
                <a:extLst>
                  <a:ext uri="{FF2B5EF4-FFF2-40B4-BE49-F238E27FC236}">
                    <a16:creationId xmlns:a16="http://schemas.microsoft.com/office/drawing/2014/main" id="{040B64DB-AE09-B443-BDE6-E4C779803280}"/>
                  </a:ext>
                </a:extLst>
              </p:cNvPr>
              <p:cNvSpPr/>
              <p:nvPr/>
            </p:nvSpPr>
            <p:spPr>
              <a:xfrm rot="10800000">
                <a:off x="4408905" y="5651881"/>
                <a:ext cx="659031" cy="221746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6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81" name="Right Arrow 29">
                <a:extLst>
                  <a:ext uri="{FF2B5EF4-FFF2-40B4-BE49-F238E27FC236}">
                    <a16:creationId xmlns:a16="http://schemas.microsoft.com/office/drawing/2014/main" id="{E6991ADB-C23B-CB4C-8B40-938C0F747FF1}"/>
                  </a:ext>
                </a:extLst>
              </p:cNvPr>
              <p:cNvSpPr/>
              <p:nvPr/>
            </p:nvSpPr>
            <p:spPr>
              <a:xfrm rot="5400000">
                <a:off x="10043246" y="3527863"/>
                <a:ext cx="1072460" cy="261561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6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pic>
          <p:nvPicPr>
            <p:cNvPr id="30" name="Picture 13">
              <a:extLst>
                <a:ext uri="{FF2B5EF4-FFF2-40B4-BE49-F238E27FC236}">
                  <a16:creationId xmlns:a16="http://schemas.microsoft.com/office/drawing/2014/main" id="{B7E3EB7E-57EF-8F46-918D-0FF1792D090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33298" y="292795"/>
              <a:ext cx="2058930" cy="1202237"/>
            </a:xfrm>
            <a:prstGeom prst="rect">
              <a:avLst/>
            </a:prstGeom>
          </p:spPr>
        </p:pic>
        <p:sp>
          <p:nvSpPr>
            <p:cNvPr id="31" name="Right Arrow 29">
              <a:extLst>
                <a:ext uri="{FF2B5EF4-FFF2-40B4-BE49-F238E27FC236}">
                  <a16:creationId xmlns:a16="http://schemas.microsoft.com/office/drawing/2014/main" id="{64F6E55F-46B3-264C-920B-B66301F80D4F}"/>
                </a:ext>
              </a:extLst>
            </p:cNvPr>
            <p:cNvSpPr/>
            <p:nvPr/>
          </p:nvSpPr>
          <p:spPr>
            <a:xfrm rot="5400000">
              <a:off x="1158882" y="1687915"/>
              <a:ext cx="659031" cy="221746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2" name="TextBox 12">
              <a:extLst>
                <a:ext uri="{FF2B5EF4-FFF2-40B4-BE49-F238E27FC236}">
                  <a16:creationId xmlns:a16="http://schemas.microsoft.com/office/drawing/2014/main" id="{D9DA075E-DA9F-5948-9634-3967055C6579}"/>
                </a:ext>
              </a:extLst>
            </p:cNvPr>
            <p:cNvSpPr txBox="1"/>
            <p:nvPr/>
          </p:nvSpPr>
          <p:spPr>
            <a:xfrm>
              <a:off x="852737" y="2999703"/>
              <a:ext cx="127132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600" dirty="0">
                  <a:latin typeface="Calibri" panose="020F0502020204030204" pitchFamily="34" charset="0"/>
                  <a:cs typeface="Calibri" panose="020F0502020204030204" pitchFamily="34" charset="0"/>
                </a:rPr>
                <a:t>Surface water</a:t>
              </a:r>
            </a:p>
          </p:txBody>
        </p:sp>
        <p:sp>
          <p:nvSpPr>
            <p:cNvPr id="33" name="TextBox 12">
              <a:extLst>
                <a:ext uri="{FF2B5EF4-FFF2-40B4-BE49-F238E27FC236}">
                  <a16:creationId xmlns:a16="http://schemas.microsoft.com/office/drawing/2014/main" id="{8D0D97EB-A1BA-E947-B73F-9C59E5E9A596}"/>
                </a:ext>
              </a:extLst>
            </p:cNvPr>
            <p:cNvSpPr txBox="1"/>
            <p:nvPr/>
          </p:nvSpPr>
          <p:spPr>
            <a:xfrm>
              <a:off x="852737" y="-270609"/>
              <a:ext cx="127132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600" dirty="0">
                  <a:latin typeface="Calibri" panose="020F0502020204030204" pitchFamily="34" charset="0"/>
                  <a:cs typeface="Calibri" panose="020F0502020204030204" pitchFamily="34" charset="0"/>
                </a:rPr>
                <a:t>Effluents from WWTPs</a:t>
              </a:r>
            </a:p>
          </p:txBody>
        </p:sp>
        <p:sp>
          <p:nvSpPr>
            <p:cNvPr id="34" name="Right Arrow 34">
              <a:extLst>
                <a:ext uri="{FF2B5EF4-FFF2-40B4-BE49-F238E27FC236}">
                  <a16:creationId xmlns:a16="http://schemas.microsoft.com/office/drawing/2014/main" id="{76AF2EF6-0316-E84B-9DEF-F3BE09B5C2BB}"/>
                </a:ext>
              </a:extLst>
            </p:cNvPr>
            <p:cNvSpPr/>
            <p:nvPr/>
          </p:nvSpPr>
          <p:spPr>
            <a:xfrm rot="10800000" flipH="1">
              <a:off x="2632445" y="2326006"/>
              <a:ext cx="830821" cy="24790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800" dirty="0">
                <a:solidFill>
                  <a:schemeClr val="tx1"/>
                </a:solidFill>
              </a:endParaRP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3F85533-F4E6-1B45-8116-58D6BBF869B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53352" y="1363766"/>
              <a:ext cx="2314068" cy="1735551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9EE85FB-F6CD-3D44-883D-E7B7BF2E894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990938" y="1455491"/>
              <a:ext cx="1803400" cy="190500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1B49CC5-5641-5D45-A314-D6D5F79F6B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446537" y="4898266"/>
              <a:ext cx="2651673" cy="1605378"/>
            </a:xfrm>
            <a:prstGeom prst="rect">
              <a:avLst/>
            </a:prstGeom>
          </p:spPr>
        </p:pic>
        <p:sp>
          <p:nvSpPr>
            <p:cNvPr id="40" name="Right Arrow 34">
              <a:extLst>
                <a:ext uri="{FF2B5EF4-FFF2-40B4-BE49-F238E27FC236}">
                  <a16:creationId xmlns:a16="http://schemas.microsoft.com/office/drawing/2014/main" id="{D0392AE5-7CE5-774F-BC03-59E37B82587A}"/>
                </a:ext>
              </a:extLst>
            </p:cNvPr>
            <p:cNvSpPr/>
            <p:nvPr/>
          </p:nvSpPr>
          <p:spPr>
            <a:xfrm flipH="1">
              <a:off x="8355711" y="5543460"/>
              <a:ext cx="1067450" cy="307776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000" b="1" dirty="0">
                  <a:solidFill>
                    <a:schemeClr val="tx1"/>
                  </a:solidFill>
                </a:rPr>
                <a:t>SEQUENCING</a:t>
              </a:r>
            </a:p>
          </p:txBody>
        </p:sp>
        <p:sp>
          <p:nvSpPr>
            <p:cNvPr id="42" name="TextBox 12">
              <a:extLst>
                <a:ext uri="{FF2B5EF4-FFF2-40B4-BE49-F238E27FC236}">
                  <a16:creationId xmlns:a16="http://schemas.microsoft.com/office/drawing/2014/main" id="{03A907EE-EB16-5C4D-8774-D01D50FE3B12}"/>
                </a:ext>
              </a:extLst>
            </p:cNvPr>
            <p:cNvSpPr txBox="1"/>
            <p:nvPr/>
          </p:nvSpPr>
          <p:spPr>
            <a:xfrm>
              <a:off x="10322546" y="1359493"/>
              <a:ext cx="127132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600" dirty="0">
                  <a:latin typeface="Calibri" panose="020F0502020204030204" pitchFamily="34" charset="0"/>
                  <a:cs typeface="Calibri" panose="020F0502020204030204" pitchFamily="34" charset="0"/>
                </a:rPr>
                <a:t>Extraction of Nucleic Acids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728856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C8AB11B0-5689-3A48-AC15-0076FF0503B1}"/>
              </a:ext>
            </a:extLst>
          </p:cNvPr>
          <p:cNvGrpSpPr/>
          <p:nvPr/>
        </p:nvGrpSpPr>
        <p:grpSpPr>
          <a:xfrm>
            <a:off x="-157061" y="408227"/>
            <a:ext cx="12882781" cy="6041546"/>
            <a:chOff x="-157061" y="365344"/>
            <a:chExt cx="12882781" cy="6041546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768D199F-1106-8C43-8705-B21C05AA66FD}"/>
                </a:ext>
              </a:extLst>
            </p:cNvPr>
            <p:cNvGrpSpPr/>
            <p:nvPr/>
          </p:nvGrpSpPr>
          <p:grpSpPr>
            <a:xfrm>
              <a:off x="-157061" y="453255"/>
              <a:ext cx="12882781" cy="5528618"/>
              <a:chOff x="369763" y="1293515"/>
              <a:chExt cx="12882781" cy="5528618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AF41201A-04CC-C84C-A536-183924314FEE}"/>
                  </a:ext>
                </a:extLst>
              </p:cNvPr>
              <p:cNvGrpSpPr/>
              <p:nvPr/>
            </p:nvGrpSpPr>
            <p:grpSpPr>
              <a:xfrm>
                <a:off x="1347601" y="1414474"/>
                <a:ext cx="11904943" cy="5407659"/>
                <a:chOff x="1394296" y="1365400"/>
                <a:chExt cx="11904943" cy="5407659"/>
              </a:xfrm>
            </p:grpSpPr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DC6F61A9-0D2E-4C48-B540-99F9004622B3}"/>
                    </a:ext>
                  </a:extLst>
                </p:cNvPr>
                <p:cNvSpPr txBox="1"/>
                <p:nvPr/>
              </p:nvSpPr>
              <p:spPr>
                <a:xfrm>
                  <a:off x="7777028" y="1365400"/>
                  <a:ext cx="2231171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b="1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Serial Filtration</a:t>
                  </a:r>
                </a:p>
              </p:txBody>
            </p:sp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C74347F5-0133-7D4C-B31A-8409772B7737}"/>
                    </a:ext>
                  </a:extLst>
                </p:cNvPr>
                <p:cNvSpPr/>
                <p:nvPr/>
              </p:nvSpPr>
              <p:spPr>
                <a:xfrm>
                  <a:off x="4045969" y="3933309"/>
                  <a:ext cx="2027222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CA" sz="1400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2 L sample per treatment</a:t>
                  </a:r>
                </a:p>
              </p:txBody>
            </p:sp>
            <p:sp>
              <p:nvSpPr>
                <p:cNvPr id="69" name="Right Arrow 17">
                  <a:extLst>
                    <a:ext uri="{FF2B5EF4-FFF2-40B4-BE49-F238E27FC236}">
                      <a16:creationId xmlns:a16="http://schemas.microsoft.com/office/drawing/2014/main" id="{EAF360FD-6351-F940-A086-AD67F733FE1E}"/>
                    </a:ext>
                  </a:extLst>
                </p:cNvPr>
                <p:cNvSpPr/>
                <p:nvPr/>
              </p:nvSpPr>
              <p:spPr>
                <a:xfrm>
                  <a:off x="9141015" y="2286633"/>
                  <a:ext cx="1067451" cy="263876"/>
                </a:xfrm>
                <a:prstGeom prst="rightArrow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CA" sz="1400" dirty="0">
                      <a:solidFill>
                        <a:schemeClr val="tx1"/>
                      </a:solidFill>
                    </a:rPr>
                    <a:t>Qiagen kit</a:t>
                  </a:r>
                </a:p>
              </p:txBody>
            </p:sp>
            <p:pic>
              <p:nvPicPr>
                <p:cNvPr id="70" name="Picture 69" descr="Viral kit.jpeg">
                  <a:extLst>
                    <a:ext uri="{FF2B5EF4-FFF2-40B4-BE49-F238E27FC236}">
                      <a16:creationId xmlns:a16="http://schemas.microsoft.com/office/drawing/2014/main" id="{359C38F3-B20E-4342-840C-2F482476F1D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942598" y="2031812"/>
                  <a:ext cx="2029087" cy="1142890"/>
                </a:xfrm>
                <a:prstGeom prst="rect">
                  <a:avLst/>
                </a:prstGeom>
                <a:ln w="28575" cmpd="sng">
                  <a:solidFill>
                    <a:schemeClr val="tx1"/>
                  </a:solidFill>
                </a:ln>
                <a:effectLst>
                  <a:softEdge rad="112500"/>
                </a:effectLst>
              </p:spPr>
            </p:pic>
            <p:sp>
              <p:nvSpPr>
                <p:cNvPr id="71" name="Right Arrow 34">
                  <a:extLst>
                    <a:ext uri="{FF2B5EF4-FFF2-40B4-BE49-F238E27FC236}">
                      <a16:creationId xmlns:a16="http://schemas.microsoft.com/office/drawing/2014/main" id="{70A2D777-299C-8A4C-9F34-9B41214F4F7B}"/>
                    </a:ext>
                  </a:extLst>
                </p:cNvPr>
                <p:cNvSpPr/>
                <p:nvPr/>
              </p:nvSpPr>
              <p:spPr>
                <a:xfrm rot="10800000" flipH="1">
                  <a:off x="7086821" y="2470777"/>
                  <a:ext cx="543689" cy="249934"/>
                </a:xfrm>
                <a:prstGeom prst="rightArrow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sz="800" dirty="0">
                    <a:solidFill>
                      <a:schemeClr val="tx1"/>
                    </a:solidFill>
                  </a:endParaRPr>
                </a:p>
              </p:txBody>
            </p:sp>
            <p:pic>
              <p:nvPicPr>
                <p:cNvPr id="73" name="Picture 72" descr="IMG_0927.JPG">
                  <a:extLst>
                    <a:ext uri="{FF2B5EF4-FFF2-40B4-BE49-F238E27FC236}">
                      <a16:creationId xmlns:a16="http://schemas.microsoft.com/office/drawing/2014/main" id="{D1561020-32EB-EB4F-8A03-26F0027A1FA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 rot="5400000">
                  <a:off x="11020346" y="4970511"/>
                  <a:ext cx="2060055" cy="1545041"/>
                </a:xfrm>
                <a:prstGeom prst="rect">
                  <a:avLst/>
                </a:prstGeom>
                <a:ln w="28575" cmpd="sng">
                  <a:solidFill>
                    <a:srgbClr val="2C7C9F"/>
                  </a:solidFill>
                </a:ln>
                <a:effectLst>
                  <a:softEdge rad="112500"/>
                </a:effectLst>
              </p:spPr>
            </p:pic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104E3527-9564-354A-971D-BA1F2444DA1A}"/>
                    </a:ext>
                  </a:extLst>
                </p:cNvPr>
                <p:cNvSpPr txBox="1"/>
                <p:nvPr/>
              </p:nvSpPr>
              <p:spPr>
                <a:xfrm>
                  <a:off x="10647566" y="4343672"/>
                  <a:ext cx="2651673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b="1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Quantitation DNA</a:t>
                  </a:r>
                </a:p>
              </p:txBody>
            </p:sp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E8DC74EB-9A9B-C942-9FAB-1724710A1F5A}"/>
                    </a:ext>
                  </a:extLst>
                </p:cNvPr>
                <p:cNvSpPr txBox="1"/>
                <p:nvPr/>
              </p:nvSpPr>
              <p:spPr>
                <a:xfrm>
                  <a:off x="1394296" y="4158050"/>
                  <a:ext cx="2651673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b="1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Bacterial community structure and Monitoring</a:t>
                  </a:r>
                </a:p>
              </p:txBody>
            </p:sp>
            <p:sp>
              <p:nvSpPr>
                <p:cNvPr id="81" name="Right Arrow 29">
                  <a:extLst>
                    <a:ext uri="{FF2B5EF4-FFF2-40B4-BE49-F238E27FC236}">
                      <a16:creationId xmlns:a16="http://schemas.microsoft.com/office/drawing/2014/main" id="{E6991ADB-C23B-CB4C-8B40-938C0F747FF1}"/>
                    </a:ext>
                  </a:extLst>
                </p:cNvPr>
                <p:cNvSpPr/>
                <p:nvPr/>
              </p:nvSpPr>
              <p:spPr>
                <a:xfrm rot="5400000">
                  <a:off x="11406326" y="3557946"/>
                  <a:ext cx="1072460" cy="261561"/>
                </a:xfrm>
                <a:prstGeom prst="rightArrow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sz="16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32" name="TextBox 12">
                <a:extLst>
                  <a:ext uri="{FF2B5EF4-FFF2-40B4-BE49-F238E27FC236}">
                    <a16:creationId xmlns:a16="http://schemas.microsoft.com/office/drawing/2014/main" id="{D9DA075E-DA9F-5948-9634-3967055C6579}"/>
                  </a:ext>
                </a:extLst>
              </p:cNvPr>
              <p:cNvSpPr txBox="1"/>
              <p:nvPr/>
            </p:nvSpPr>
            <p:spPr>
              <a:xfrm>
                <a:off x="369763" y="1664999"/>
                <a:ext cx="127132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16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Source Water</a:t>
                </a:r>
              </a:p>
            </p:txBody>
          </p:sp>
          <p:sp>
            <p:nvSpPr>
              <p:cNvPr id="40" name="Right Arrow 34">
                <a:extLst>
                  <a:ext uri="{FF2B5EF4-FFF2-40B4-BE49-F238E27FC236}">
                    <a16:creationId xmlns:a16="http://schemas.microsoft.com/office/drawing/2014/main" id="{D0392AE5-7CE5-774F-BC03-59E37B82587A}"/>
                  </a:ext>
                </a:extLst>
              </p:cNvPr>
              <p:cNvSpPr/>
              <p:nvPr/>
            </p:nvSpPr>
            <p:spPr>
              <a:xfrm flipH="1">
                <a:off x="10064432" y="5484329"/>
                <a:ext cx="1067450" cy="307776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sz="1000" b="1" dirty="0">
                    <a:solidFill>
                      <a:schemeClr val="tx1"/>
                    </a:solidFill>
                  </a:rPr>
                  <a:t>SEQUENCING</a:t>
                </a:r>
              </a:p>
            </p:txBody>
          </p:sp>
          <p:sp>
            <p:nvSpPr>
              <p:cNvPr id="42" name="TextBox 12">
                <a:extLst>
                  <a:ext uri="{FF2B5EF4-FFF2-40B4-BE49-F238E27FC236}">
                    <a16:creationId xmlns:a16="http://schemas.microsoft.com/office/drawing/2014/main" id="{03A907EE-EB16-5C4D-8774-D01D50FE3B12}"/>
                  </a:ext>
                </a:extLst>
              </p:cNvPr>
              <p:cNvSpPr txBox="1"/>
              <p:nvPr/>
            </p:nvSpPr>
            <p:spPr>
              <a:xfrm>
                <a:off x="11231158" y="1293515"/>
                <a:ext cx="127132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16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DNA extraction</a:t>
                </a:r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5A4D7B86-B2DC-264F-BE8C-B8A7713D584A}"/>
                </a:ext>
              </a:extLst>
            </p:cNvPr>
            <p:cNvSpPr txBox="1"/>
            <p:nvPr/>
          </p:nvSpPr>
          <p:spPr>
            <a:xfrm>
              <a:off x="3413589" y="365344"/>
              <a:ext cx="223117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Calibri" panose="020F0502020204030204" pitchFamily="34" charset="0"/>
                  <a:cs typeface="Calibri" panose="020F0502020204030204" pitchFamily="34" charset="0"/>
                </a:rPr>
                <a:t>Drinking Water System</a:t>
              </a:r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F3E948BB-DC8B-414C-B7AF-D484BD4937B5}"/>
                </a:ext>
              </a:extLst>
            </p:cNvPr>
            <p:cNvGrpSpPr/>
            <p:nvPr/>
          </p:nvGrpSpPr>
          <p:grpSpPr>
            <a:xfrm>
              <a:off x="2104900" y="738886"/>
              <a:ext cx="4334883" cy="2453583"/>
              <a:chOff x="2882430" y="1050306"/>
              <a:chExt cx="5080775" cy="2947435"/>
            </a:xfrm>
          </p:grpSpPr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B938D38B-08BF-F644-9FEC-35F5F007595E}"/>
                  </a:ext>
                </a:extLst>
              </p:cNvPr>
              <p:cNvGrpSpPr/>
              <p:nvPr/>
            </p:nvGrpSpPr>
            <p:grpSpPr>
              <a:xfrm>
                <a:off x="2882430" y="1050306"/>
                <a:ext cx="5080775" cy="2947435"/>
                <a:chOff x="2755310" y="1767873"/>
                <a:chExt cx="6351061" cy="4080802"/>
              </a:xfrm>
            </p:grpSpPr>
            <p:pic>
              <p:nvPicPr>
                <p:cNvPr id="45" name="Picture 44">
                  <a:extLst>
                    <a:ext uri="{FF2B5EF4-FFF2-40B4-BE49-F238E27FC236}">
                      <a16:creationId xmlns:a16="http://schemas.microsoft.com/office/drawing/2014/main" id="{7B47AD1F-3397-F642-8995-8D7DBDEFA5FE}"/>
                    </a:ext>
                  </a:extLst>
                </p:cNvPr>
                <p:cNvPicPr/>
                <p:nvPr/>
              </p:nvPicPr>
              <p:blipFill>
                <a:blip r:embed="rId5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755310" y="1767873"/>
                  <a:ext cx="6351061" cy="4080802"/>
                </a:xfrm>
                <a:prstGeom prst="rect">
                  <a:avLst/>
                </a:prstGeom>
              </p:spPr>
            </p:pic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BEAD0CC5-47E6-1B4A-804D-E27FC10A930B}"/>
                    </a:ext>
                  </a:extLst>
                </p:cNvPr>
                <p:cNvSpPr/>
                <p:nvPr/>
              </p:nvSpPr>
              <p:spPr>
                <a:xfrm>
                  <a:off x="3755163" y="1839409"/>
                  <a:ext cx="358422" cy="365455"/>
                </a:xfrm>
                <a:prstGeom prst="ellipse">
                  <a:avLst/>
                </a:prstGeom>
                <a:noFill/>
                <a:ln w="254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413F9D14-B8EA-194C-A80E-D23C69607D1C}"/>
                    </a:ext>
                  </a:extLst>
                </p:cNvPr>
                <p:cNvSpPr/>
                <p:nvPr/>
              </p:nvSpPr>
              <p:spPr>
                <a:xfrm>
                  <a:off x="3510641" y="3916863"/>
                  <a:ext cx="358422" cy="365455"/>
                </a:xfrm>
                <a:prstGeom prst="ellipse">
                  <a:avLst/>
                </a:prstGeom>
                <a:noFill/>
                <a:ln w="254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C2E7394C-81E7-0447-9C4D-F1A11B8E36E6}"/>
                    </a:ext>
                  </a:extLst>
                </p:cNvPr>
                <p:cNvSpPr/>
                <p:nvPr/>
              </p:nvSpPr>
              <p:spPr>
                <a:xfrm>
                  <a:off x="4494725" y="3908396"/>
                  <a:ext cx="358422" cy="365455"/>
                </a:xfrm>
                <a:prstGeom prst="ellipse">
                  <a:avLst/>
                </a:prstGeom>
                <a:noFill/>
                <a:ln w="254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9" name="Oval 48">
                  <a:extLst>
                    <a:ext uri="{FF2B5EF4-FFF2-40B4-BE49-F238E27FC236}">
                      <a16:creationId xmlns:a16="http://schemas.microsoft.com/office/drawing/2014/main" id="{40894488-0B3B-9741-87E6-54EA9E51F8C4}"/>
                    </a:ext>
                  </a:extLst>
                </p:cNvPr>
                <p:cNvSpPr/>
                <p:nvPr/>
              </p:nvSpPr>
              <p:spPr>
                <a:xfrm>
                  <a:off x="4995218" y="4391192"/>
                  <a:ext cx="358422" cy="365455"/>
                </a:xfrm>
                <a:prstGeom prst="ellipse">
                  <a:avLst/>
                </a:prstGeom>
                <a:noFill/>
                <a:ln w="254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0" name="Oval 49">
                  <a:extLst>
                    <a:ext uri="{FF2B5EF4-FFF2-40B4-BE49-F238E27FC236}">
                      <a16:creationId xmlns:a16="http://schemas.microsoft.com/office/drawing/2014/main" id="{96C4296D-1EA3-4846-9B53-ED13C8931CC3}"/>
                    </a:ext>
                  </a:extLst>
                </p:cNvPr>
                <p:cNvSpPr/>
                <p:nvPr/>
              </p:nvSpPr>
              <p:spPr>
                <a:xfrm>
                  <a:off x="6342626" y="5173673"/>
                  <a:ext cx="358422" cy="365455"/>
                </a:xfrm>
                <a:prstGeom prst="ellipse">
                  <a:avLst/>
                </a:prstGeom>
                <a:noFill/>
                <a:ln w="254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0E39C71C-329B-DD4D-A6D3-01C1A6A8A21E}"/>
                  </a:ext>
                </a:extLst>
              </p:cNvPr>
              <p:cNvSpPr/>
              <p:nvPr/>
            </p:nvSpPr>
            <p:spPr>
              <a:xfrm>
                <a:off x="7391620" y="3041318"/>
                <a:ext cx="286733" cy="263957"/>
              </a:xfrm>
              <a:prstGeom prst="ellipse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</p:grp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29F8A4CA-F548-D04D-98BF-EA4F8280AE17}"/>
                </a:ext>
              </a:extLst>
            </p:cNvPr>
            <p:cNvSpPr/>
            <p:nvPr/>
          </p:nvSpPr>
          <p:spPr>
            <a:xfrm>
              <a:off x="27503" y="2638626"/>
              <a:ext cx="95731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CA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2 L sample</a:t>
              </a: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671A0C0-FA3F-7241-923E-EA58A27F83C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130510" y="963830"/>
              <a:ext cx="2576878" cy="1932659"/>
            </a:xfrm>
            <a:prstGeom prst="rect">
              <a:avLst/>
            </a:prstGeom>
          </p:spPr>
        </p:pic>
        <p:sp>
          <p:nvSpPr>
            <p:cNvPr id="56" name="Right Arrow 34">
              <a:extLst>
                <a:ext uri="{FF2B5EF4-FFF2-40B4-BE49-F238E27FC236}">
                  <a16:creationId xmlns:a16="http://schemas.microsoft.com/office/drawing/2014/main" id="{C05E722B-459A-1546-AF42-55AF86961FBA}"/>
                </a:ext>
              </a:extLst>
            </p:cNvPr>
            <p:cNvSpPr/>
            <p:nvPr/>
          </p:nvSpPr>
          <p:spPr>
            <a:xfrm rot="10800000" flipH="1">
              <a:off x="1516943" y="1678011"/>
              <a:ext cx="543689" cy="24993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800" dirty="0">
                <a:solidFill>
                  <a:schemeClr val="tx1"/>
                </a:solidFill>
              </a:endParaRPr>
            </a:p>
          </p:txBody>
        </p:sp>
        <p:sp>
          <p:nvSpPr>
            <p:cNvPr id="57" name="Right Arrow 34">
              <a:extLst>
                <a:ext uri="{FF2B5EF4-FFF2-40B4-BE49-F238E27FC236}">
                  <a16:creationId xmlns:a16="http://schemas.microsoft.com/office/drawing/2014/main" id="{2CC6E65D-5293-224D-BB54-D9244921D658}"/>
                </a:ext>
              </a:extLst>
            </p:cNvPr>
            <p:cNvSpPr/>
            <p:nvPr/>
          </p:nvSpPr>
          <p:spPr>
            <a:xfrm rot="10800000" flipH="1">
              <a:off x="9799489" y="1601022"/>
              <a:ext cx="543689" cy="24993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800" dirty="0">
                <a:solidFill>
                  <a:schemeClr val="tx1"/>
                </a:solidFill>
              </a:endParaRP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EEE17B4-8971-9647-AF1C-77D004B1488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87756" y="3370843"/>
              <a:ext cx="2679934" cy="2679934"/>
            </a:xfrm>
            <a:prstGeom prst="rect">
              <a:avLst/>
            </a:prstGeom>
          </p:spPr>
        </p:pic>
        <p:pic>
          <p:nvPicPr>
            <p:cNvPr id="58" name="Picture 57" descr="Screen Shot 2018-10-06 at 4.49.06 PM.png">
              <a:extLst>
                <a:ext uri="{FF2B5EF4-FFF2-40B4-BE49-F238E27FC236}">
                  <a16:creationId xmlns:a16="http://schemas.microsoft.com/office/drawing/2014/main" id="{86E43596-BD85-E44F-9E5B-64F607A32E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025203" y="4091623"/>
              <a:ext cx="3239114" cy="1562988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832A46D8-7938-D84C-BF1B-A42184AB80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081709" y="3921818"/>
              <a:ext cx="2228564" cy="2485072"/>
            </a:xfrm>
            <a:prstGeom prst="rect">
              <a:avLst/>
            </a:prstGeom>
          </p:spPr>
        </p:pic>
        <p:sp>
          <p:nvSpPr>
            <p:cNvPr id="59" name="Right Arrow 34">
              <a:extLst>
                <a:ext uri="{FF2B5EF4-FFF2-40B4-BE49-F238E27FC236}">
                  <a16:creationId xmlns:a16="http://schemas.microsoft.com/office/drawing/2014/main" id="{FA507DBF-FE77-AA4B-8ADA-9DA2FE188E5B}"/>
                </a:ext>
              </a:extLst>
            </p:cNvPr>
            <p:cNvSpPr/>
            <p:nvPr/>
          </p:nvSpPr>
          <p:spPr>
            <a:xfrm flipH="1">
              <a:off x="7414492" y="4710810"/>
              <a:ext cx="543689" cy="24993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800" dirty="0">
                <a:solidFill>
                  <a:schemeClr val="tx1"/>
                </a:solidFill>
              </a:endParaRPr>
            </a:p>
          </p:txBody>
        </p:sp>
        <p:sp>
          <p:nvSpPr>
            <p:cNvPr id="61" name="Right Arrow 34">
              <a:extLst>
                <a:ext uri="{FF2B5EF4-FFF2-40B4-BE49-F238E27FC236}">
                  <a16:creationId xmlns:a16="http://schemas.microsoft.com/office/drawing/2014/main" id="{D15A7935-6EEE-C842-B921-867147CD6BAC}"/>
                </a:ext>
              </a:extLst>
            </p:cNvPr>
            <p:cNvSpPr/>
            <p:nvPr/>
          </p:nvSpPr>
          <p:spPr>
            <a:xfrm flipH="1">
              <a:off x="3342427" y="4710810"/>
              <a:ext cx="543689" cy="24993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800" dirty="0">
                <a:solidFill>
                  <a:schemeClr val="tx1"/>
                </a:solidFill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8827FA5F-C997-2B4C-A583-45DE00D5BF57}"/>
                </a:ext>
              </a:extLst>
            </p:cNvPr>
            <p:cNvSpPr txBox="1"/>
            <p:nvPr/>
          </p:nvSpPr>
          <p:spPr>
            <a:xfrm>
              <a:off x="4235355" y="3585669"/>
              <a:ext cx="265167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Calibri" panose="020F0502020204030204" pitchFamily="34" charset="0"/>
                  <a:cs typeface="Calibri" panose="020F0502020204030204" pitchFamily="34" charset="0"/>
                </a:rPr>
                <a:t>Data QC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001473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58D38CD2-A204-DC45-B7CF-F812B8CD5055}"/>
              </a:ext>
            </a:extLst>
          </p:cNvPr>
          <p:cNvGrpSpPr/>
          <p:nvPr/>
        </p:nvGrpSpPr>
        <p:grpSpPr>
          <a:xfrm>
            <a:off x="-303901" y="378631"/>
            <a:ext cx="12799801" cy="6318728"/>
            <a:chOff x="-445736" y="-31509"/>
            <a:chExt cx="12799801" cy="6318728"/>
          </a:xfrm>
        </p:grpSpPr>
        <p:pic>
          <p:nvPicPr>
            <p:cNvPr id="210" name="Picture 16">
              <a:extLst>
                <a:ext uri="{FF2B5EF4-FFF2-40B4-BE49-F238E27FC236}">
                  <a16:creationId xmlns:a16="http://schemas.microsoft.com/office/drawing/2014/main" id="{9167579B-CB70-A343-91CC-7640FFF982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86698" y="2627655"/>
              <a:ext cx="1609273" cy="1011191"/>
            </a:xfrm>
            <a:prstGeom prst="rect">
              <a:avLst/>
            </a:prstGeom>
          </p:spPr>
        </p:pic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C8AB11B0-5689-3A48-AC15-0076FF0503B1}"/>
                </a:ext>
              </a:extLst>
            </p:cNvPr>
            <p:cNvGrpSpPr/>
            <p:nvPr/>
          </p:nvGrpSpPr>
          <p:grpSpPr>
            <a:xfrm>
              <a:off x="-445736" y="-31509"/>
              <a:ext cx="12799801" cy="6318728"/>
              <a:chOff x="-357751" y="-216658"/>
              <a:chExt cx="12799801" cy="6318728"/>
            </a:xfrm>
          </p:grpSpPr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768D199F-1106-8C43-8705-B21C05AA66FD}"/>
                  </a:ext>
                </a:extLst>
              </p:cNvPr>
              <p:cNvGrpSpPr/>
              <p:nvPr/>
            </p:nvGrpSpPr>
            <p:grpSpPr>
              <a:xfrm>
                <a:off x="759233" y="259747"/>
                <a:ext cx="11682817" cy="5812844"/>
                <a:chOff x="1286057" y="1100007"/>
                <a:chExt cx="11682817" cy="5812844"/>
              </a:xfrm>
            </p:grpSpPr>
            <p:grpSp>
              <p:nvGrpSpPr>
                <p:cNvPr id="9" name="Group 8">
                  <a:extLst>
                    <a:ext uri="{FF2B5EF4-FFF2-40B4-BE49-F238E27FC236}">
                      <a16:creationId xmlns:a16="http://schemas.microsoft.com/office/drawing/2014/main" id="{AF41201A-04CC-C84C-A536-183924314FEE}"/>
                    </a:ext>
                  </a:extLst>
                </p:cNvPr>
                <p:cNvGrpSpPr/>
                <p:nvPr/>
              </p:nvGrpSpPr>
              <p:grpSpPr>
                <a:xfrm>
                  <a:off x="1286057" y="1100007"/>
                  <a:ext cx="11682817" cy="5812844"/>
                  <a:chOff x="1332752" y="1050933"/>
                  <a:chExt cx="11682817" cy="5812844"/>
                </a:xfrm>
              </p:grpSpPr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DC6F61A9-0D2E-4C48-B540-99F9004622B3}"/>
                      </a:ext>
                    </a:extLst>
                  </p:cNvPr>
                  <p:cNvSpPr txBox="1"/>
                  <p:nvPr/>
                </p:nvSpPr>
                <p:spPr>
                  <a:xfrm>
                    <a:off x="6170971" y="1050933"/>
                    <a:ext cx="3411073" cy="58477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b="1" dirty="0">
                        <a:latin typeface="Calibri" panose="020F0502020204030204" pitchFamily="34" charset="0"/>
                        <a:cs typeface="Calibri" panose="020F0502020204030204" pitchFamily="34" charset="0"/>
                      </a:rPr>
                      <a:t>Serial Filtration</a:t>
                    </a:r>
                  </a:p>
                  <a:p>
                    <a:pPr algn="ctr"/>
                    <a:r>
                      <a:rPr lang="en-US" sz="1600" b="1" dirty="0">
                        <a:latin typeface="Calibri" panose="020F0502020204030204" pitchFamily="34" charset="0"/>
                        <a:cs typeface="Calibri" panose="020F0502020204030204" pitchFamily="34" charset="0"/>
                      </a:rPr>
                      <a:t>(fraction enrichment)</a:t>
                    </a:r>
                  </a:p>
                </p:txBody>
              </p:sp>
              <p:sp>
                <p:nvSpPr>
                  <p:cNvPr id="69" name="Right Arrow 17">
                    <a:extLst>
                      <a:ext uri="{FF2B5EF4-FFF2-40B4-BE49-F238E27FC236}">
                        <a16:creationId xmlns:a16="http://schemas.microsoft.com/office/drawing/2014/main" id="{EAF360FD-6351-F940-A086-AD67F733FE1E}"/>
                      </a:ext>
                    </a:extLst>
                  </p:cNvPr>
                  <p:cNvSpPr/>
                  <p:nvPr/>
                </p:nvSpPr>
                <p:spPr>
                  <a:xfrm>
                    <a:off x="9296445" y="2739455"/>
                    <a:ext cx="1067451" cy="263876"/>
                  </a:xfrm>
                  <a:prstGeom prst="rightArrow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CA" sz="1400" dirty="0">
                        <a:solidFill>
                          <a:schemeClr val="tx1"/>
                        </a:solidFill>
                      </a:rPr>
                      <a:t>Qiagen kit</a:t>
                    </a:r>
                  </a:p>
                </p:txBody>
              </p:sp>
              <p:pic>
                <p:nvPicPr>
                  <p:cNvPr id="70" name="Picture 69" descr="Viral kit.jpeg">
                    <a:extLst>
                      <a:ext uri="{FF2B5EF4-FFF2-40B4-BE49-F238E27FC236}">
                        <a16:creationId xmlns:a16="http://schemas.microsoft.com/office/drawing/2014/main" id="{359C38F3-B20E-4342-840C-2F482476F1D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email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527861" y="2299948"/>
                    <a:ext cx="2029087" cy="1142890"/>
                  </a:xfrm>
                  <a:prstGeom prst="rect">
                    <a:avLst/>
                  </a:prstGeom>
                  <a:ln w="28575" cmpd="sng">
                    <a:solidFill>
                      <a:schemeClr val="tx1"/>
                    </a:solidFill>
                  </a:ln>
                  <a:effectLst>
                    <a:softEdge rad="112500"/>
                  </a:effectLst>
                </p:spPr>
              </p:pic>
              <p:pic>
                <p:nvPicPr>
                  <p:cNvPr id="73" name="Picture 72" descr="IMG_0927.JPG">
                    <a:extLst>
                      <a:ext uri="{FF2B5EF4-FFF2-40B4-BE49-F238E27FC236}">
                        <a16:creationId xmlns:a16="http://schemas.microsoft.com/office/drawing/2014/main" id="{D1561020-32EB-EB4F-8A03-26F0027A1FA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email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rot="5400000">
                    <a:off x="10921070" y="5061229"/>
                    <a:ext cx="2060055" cy="1545041"/>
                  </a:xfrm>
                  <a:prstGeom prst="rect">
                    <a:avLst/>
                  </a:prstGeom>
                  <a:ln w="28575" cmpd="sng">
                    <a:solidFill>
                      <a:srgbClr val="2C7C9F"/>
                    </a:solidFill>
                  </a:ln>
                  <a:effectLst>
                    <a:softEdge rad="112500"/>
                  </a:effectLst>
                </p:spPr>
              </p:pic>
              <p:sp>
                <p:nvSpPr>
                  <p:cNvPr id="74" name="TextBox 73">
                    <a:extLst>
                      <a:ext uri="{FF2B5EF4-FFF2-40B4-BE49-F238E27FC236}">
                        <a16:creationId xmlns:a16="http://schemas.microsoft.com/office/drawing/2014/main" id="{104E3527-9564-354A-971D-BA1F2444DA1A}"/>
                      </a:ext>
                    </a:extLst>
                  </p:cNvPr>
                  <p:cNvSpPr txBox="1"/>
                  <p:nvPr/>
                </p:nvSpPr>
                <p:spPr>
                  <a:xfrm>
                    <a:off x="10363896" y="4582857"/>
                    <a:ext cx="2651673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b="1" dirty="0">
                        <a:latin typeface="Calibri" panose="020F0502020204030204" pitchFamily="34" charset="0"/>
                        <a:cs typeface="Calibri" panose="020F0502020204030204" pitchFamily="34" charset="0"/>
                      </a:rPr>
                      <a:t>Quantitation DNA</a:t>
                    </a:r>
                  </a:p>
                </p:txBody>
              </p:sp>
              <p:sp>
                <p:nvSpPr>
                  <p:cNvPr id="75" name="TextBox 74">
                    <a:extLst>
                      <a:ext uri="{FF2B5EF4-FFF2-40B4-BE49-F238E27FC236}">
                        <a16:creationId xmlns:a16="http://schemas.microsoft.com/office/drawing/2014/main" id="{E8DC74EB-9A9B-C942-9FAB-1724710A1F5A}"/>
                      </a:ext>
                    </a:extLst>
                  </p:cNvPr>
                  <p:cNvSpPr txBox="1"/>
                  <p:nvPr/>
                </p:nvSpPr>
                <p:spPr>
                  <a:xfrm>
                    <a:off x="1332752" y="4376666"/>
                    <a:ext cx="2803097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b="1" dirty="0">
                        <a:latin typeface="Calibri" panose="020F0502020204030204" pitchFamily="34" charset="0"/>
                        <a:cs typeface="Calibri" panose="020F0502020204030204" pitchFamily="34" charset="0"/>
                      </a:rPr>
                      <a:t>Microbiome Structure</a:t>
                    </a:r>
                  </a:p>
                </p:txBody>
              </p:sp>
              <p:sp>
                <p:nvSpPr>
                  <p:cNvPr id="81" name="Right Arrow 29">
                    <a:extLst>
                      <a:ext uri="{FF2B5EF4-FFF2-40B4-BE49-F238E27FC236}">
                        <a16:creationId xmlns:a16="http://schemas.microsoft.com/office/drawing/2014/main" id="{E6991ADB-C23B-CB4C-8B40-938C0F747FF1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11136954" y="3986214"/>
                    <a:ext cx="1072460" cy="261561"/>
                  </a:xfrm>
                  <a:prstGeom prst="rightArrow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 sz="1600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sp>
              <p:nvSpPr>
                <p:cNvPr id="40" name="Right Arrow 34">
                  <a:extLst>
                    <a:ext uri="{FF2B5EF4-FFF2-40B4-BE49-F238E27FC236}">
                      <a16:creationId xmlns:a16="http://schemas.microsoft.com/office/drawing/2014/main" id="{D0392AE5-7CE5-774F-BC03-59E37B82587A}"/>
                    </a:ext>
                  </a:extLst>
                </p:cNvPr>
                <p:cNvSpPr/>
                <p:nvPr/>
              </p:nvSpPr>
              <p:spPr>
                <a:xfrm flipH="1">
                  <a:off x="10064432" y="5758809"/>
                  <a:ext cx="1067450" cy="307776"/>
                </a:xfrm>
                <a:prstGeom prst="rightArrow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CA" sz="1000" b="1" dirty="0">
                      <a:solidFill>
                        <a:schemeClr val="tx1"/>
                      </a:solidFill>
                    </a:rPr>
                    <a:t>SEQUENCING</a:t>
                  </a:r>
                </a:p>
              </p:txBody>
            </p:sp>
            <p:sp>
              <p:nvSpPr>
                <p:cNvPr id="42" name="TextBox 12">
                  <a:extLst>
                    <a:ext uri="{FF2B5EF4-FFF2-40B4-BE49-F238E27FC236}">
                      <a16:creationId xmlns:a16="http://schemas.microsoft.com/office/drawing/2014/main" id="{03A907EE-EB16-5C4D-8774-D01D50FE3B12}"/>
                    </a:ext>
                  </a:extLst>
                </p:cNvPr>
                <p:cNvSpPr txBox="1"/>
                <p:nvPr/>
              </p:nvSpPr>
              <p:spPr>
                <a:xfrm>
                  <a:off x="10481166" y="1813093"/>
                  <a:ext cx="2029087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CA" sz="1600" b="1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DNA extraction from bacteria and phages</a:t>
                  </a:r>
                </a:p>
              </p:txBody>
            </p:sp>
          </p:grp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5A4D7B86-B2DC-264F-BE8C-B8A7713D584A}"/>
                  </a:ext>
                </a:extLst>
              </p:cNvPr>
              <p:cNvSpPr txBox="1"/>
              <p:nvPr/>
            </p:nvSpPr>
            <p:spPr>
              <a:xfrm>
                <a:off x="-357751" y="-216658"/>
                <a:ext cx="591528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Wastewater Treatment Plant &amp; Bioreactor</a:t>
                </a:r>
              </a:p>
            </p:txBody>
          </p:sp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0671A0C0-FA3F-7241-923E-EA58A27F83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067098" y="844522"/>
                <a:ext cx="2576878" cy="1932659"/>
              </a:xfrm>
              <a:prstGeom prst="rect">
                <a:avLst/>
              </a:prstGeom>
            </p:spPr>
          </p:pic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AEEE17B4-8971-9647-AF1C-77D004B148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481243" y="3418128"/>
                <a:ext cx="2679934" cy="2679934"/>
              </a:xfrm>
              <a:prstGeom prst="rect">
                <a:avLst/>
              </a:prstGeom>
            </p:spPr>
          </p:pic>
          <p:pic>
            <p:nvPicPr>
              <p:cNvPr id="58" name="Picture 57" descr="Screen Shot 2018-10-06 at 4.49.06 PM.png">
                <a:extLst>
                  <a:ext uri="{FF2B5EF4-FFF2-40B4-BE49-F238E27FC236}">
                    <a16:creationId xmlns:a16="http://schemas.microsoft.com/office/drawing/2014/main" id="{86E43596-BD85-E44F-9E5B-64F607A32E2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4025203" y="4366103"/>
                <a:ext cx="3239114" cy="1562988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832A46D8-7938-D84C-BF1B-A42184AB80B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046499" y="3905103"/>
                <a:ext cx="2228564" cy="2196967"/>
              </a:xfrm>
              <a:prstGeom prst="rect">
                <a:avLst/>
              </a:prstGeom>
            </p:spPr>
          </p:pic>
          <p:sp>
            <p:nvSpPr>
              <p:cNvPr id="59" name="Right Arrow 34">
                <a:extLst>
                  <a:ext uri="{FF2B5EF4-FFF2-40B4-BE49-F238E27FC236}">
                    <a16:creationId xmlns:a16="http://schemas.microsoft.com/office/drawing/2014/main" id="{FA507DBF-FE77-AA4B-8ADA-9DA2FE188E5B}"/>
                  </a:ext>
                </a:extLst>
              </p:cNvPr>
              <p:cNvSpPr/>
              <p:nvPr/>
            </p:nvSpPr>
            <p:spPr>
              <a:xfrm flipH="1">
                <a:off x="7414492" y="4985290"/>
                <a:ext cx="543689" cy="249934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1" name="Right Arrow 34">
                <a:extLst>
                  <a:ext uri="{FF2B5EF4-FFF2-40B4-BE49-F238E27FC236}">
                    <a16:creationId xmlns:a16="http://schemas.microsoft.com/office/drawing/2014/main" id="{D15A7935-6EEE-C842-B921-867147CD6BAC}"/>
                  </a:ext>
                </a:extLst>
              </p:cNvPr>
              <p:cNvSpPr/>
              <p:nvPr/>
            </p:nvSpPr>
            <p:spPr>
              <a:xfrm flipH="1">
                <a:off x="3342427" y="4985290"/>
                <a:ext cx="543689" cy="249934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8827FA5F-C997-2B4C-A583-45DE00D5BF57}"/>
                  </a:ext>
                </a:extLst>
              </p:cNvPr>
              <p:cNvSpPr txBox="1"/>
              <p:nvPr/>
            </p:nvSpPr>
            <p:spPr>
              <a:xfrm>
                <a:off x="4318924" y="4055161"/>
                <a:ext cx="265167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Data QC</a:t>
                </a:r>
              </a:p>
            </p:txBody>
          </p:sp>
        </p:grpSp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id="{9CD08DE5-B787-C846-B75A-19A880AABD82}"/>
                </a:ext>
              </a:extLst>
            </p:cNvPr>
            <p:cNvGrpSpPr/>
            <p:nvPr/>
          </p:nvGrpSpPr>
          <p:grpSpPr>
            <a:xfrm>
              <a:off x="666123" y="244533"/>
              <a:ext cx="4028946" cy="2427868"/>
              <a:chOff x="371175" y="6593211"/>
              <a:chExt cx="5553443" cy="3323290"/>
            </a:xfrm>
          </p:grpSpPr>
          <p:sp>
            <p:nvSpPr>
              <p:cNvPr id="139" name="object 22">
                <a:extLst>
                  <a:ext uri="{FF2B5EF4-FFF2-40B4-BE49-F238E27FC236}">
                    <a16:creationId xmlns:a16="http://schemas.microsoft.com/office/drawing/2014/main" id="{AB918221-975A-E24C-8543-46007A1785A2}"/>
                  </a:ext>
                </a:extLst>
              </p:cNvPr>
              <p:cNvSpPr/>
              <p:nvPr/>
            </p:nvSpPr>
            <p:spPr>
              <a:xfrm>
                <a:off x="371175" y="6593211"/>
                <a:ext cx="5553437" cy="3306387"/>
              </a:xfrm>
              <a:prstGeom prst="rect">
                <a:avLst/>
              </a:prstGeom>
              <a:blipFill>
                <a:blip r:embed="rId10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a:blipFill>
            </p:spPr>
            <p:txBody>
              <a:bodyPr wrap="square" lIns="0" tIns="0" rIns="0" bIns="0" rtlCol="0">
                <a:noAutofit/>
              </a:bodyPr>
              <a:lstStyle/>
              <a:p>
                <a:endParaRPr/>
              </a:p>
            </p:txBody>
          </p:sp>
          <p:sp>
            <p:nvSpPr>
              <p:cNvPr id="140" name="object 23">
                <a:extLst>
                  <a:ext uri="{FF2B5EF4-FFF2-40B4-BE49-F238E27FC236}">
                    <a16:creationId xmlns:a16="http://schemas.microsoft.com/office/drawing/2014/main" id="{BC871832-85CA-6B40-B162-177D4DA1A57C}"/>
                  </a:ext>
                </a:extLst>
              </p:cNvPr>
              <p:cNvSpPr/>
              <p:nvPr/>
            </p:nvSpPr>
            <p:spPr>
              <a:xfrm>
                <a:off x="371181" y="6610117"/>
                <a:ext cx="5553437" cy="3306384"/>
              </a:xfrm>
              <a:custGeom>
                <a:avLst/>
                <a:gdLst/>
                <a:ahLst/>
                <a:cxnLst/>
                <a:rect l="l" t="t" r="r" b="b"/>
                <a:pathLst>
                  <a:path w="5553437" h="3306385">
                    <a:moveTo>
                      <a:pt x="0" y="3306385"/>
                    </a:moveTo>
                    <a:lnTo>
                      <a:pt x="5553437" y="3306385"/>
                    </a:lnTo>
                    <a:lnTo>
                      <a:pt x="5553437" y="0"/>
                    </a:lnTo>
                    <a:lnTo>
                      <a:pt x="0" y="0"/>
                    </a:lnTo>
                    <a:lnTo>
                      <a:pt x="0" y="3306385"/>
                    </a:lnTo>
                    <a:close/>
                  </a:path>
                </a:pathLst>
              </a:custGeom>
              <a:ln w="37317">
                <a:solidFill>
                  <a:srgbClr val="25408F"/>
                </a:solidFill>
              </a:ln>
            </p:spPr>
            <p:txBody>
              <a:bodyPr wrap="square" lIns="0" tIns="0" rIns="0" bIns="0" rtlCol="0">
                <a:noAutofit/>
              </a:bodyPr>
              <a:lstStyle/>
              <a:p>
                <a:endParaRPr/>
              </a:p>
            </p:txBody>
          </p:sp>
          <p:sp>
            <p:nvSpPr>
              <p:cNvPr id="141" name="object 24">
                <a:extLst>
                  <a:ext uri="{FF2B5EF4-FFF2-40B4-BE49-F238E27FC236}">
                    <a16:creationId xmlns:a16="http://schemas.microsoft.com/office/drawing/2014/main" id="{DE6C3130-38B5-BF45-9191-F1D638AC0DCB}"/>
                  </a:ext>
                </a:extLst>
              </p:cNvPr>
              <p:cNvSpPr/>
              <p:nvPr/>
            </p:nvSpPr>
            <p:spPr>
              <a:xfrm>
                <a:off x="5072226" y="8872579"/>
                <a:ext cx="91162" cy="169508"/>
              </a:xfrm>
              <a:custGeom>
                <a:avLst/>
                <a:gdLst/>
                <a:ahLst/>
                <a:cxnLst/>
                <a:rect l="l" t="t" r="r" b="b"/>
                <a:pathLst>
                  <a:path w="91162" h="169508">
                    <a:moveTo>
                      <a:pt x="91162" y="0"/>
                    </a:moveTo>
                    <a:lnTo>
                      <a:pt x="0" y="169508"/>
                    </a:lnTo>
                  </a:path>
                </a:pathLst>
              </a:custGeom>
              <a:ln w="16567">
                <a:solidFill>
                  <a:srgbClr val="FFFFFF"/>
                </a:solidFill>
                <a:prstDash val="dash"/>
              </a:ln>
            </p:spPr>
            <p:txBody>
              <a:bodyPr wrap="square" lIns="0" tIns="0" rIns="0" bIns="0" rtlCol="0">
                <a:noAutofit/>
              </a:bodyPr>
              <a:lstStyle/>
              <a:p>
                <a:endParaRPr/>
              </a:p>
            </p:txBody>
          </p:sp>
          <p:sp>
            <p:nvSpPr>
              <p:cNvPr id="142" name="object 25">
                <a:extLst>
                  <a:ext uri="{FF2B5EF4-FFF2-40B4-BE49-F238E27FC236}">
                    <a16:creationId xmlns:a16="http://schemas.microsoft.com/office/drawing/2014/main" id="{33E7B708-5ED1-1B4D-AE4E-A26F44C38D22}"/>
                  </a:ext>
                </a:extLst>
              </p:cNvPr>
              <p:cNvSpPr/>
              <p:nvPr/>
            </p:nvSpPr>
            <p:spPr>
              <a:xfrm>
                <a:off x="5179964" y="8841759"/>
                <a:ext cx="0" cy="0"/>
              </a:xfrm>
              <a:custGeom>
                <a:avLst/>
                <a:gdLst/>
                <a:ahLst/>
                <a:cxnLst/>
                <a:rect l="l" t="t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</a:path>
                </a:pathLst>
              </a:custGeom>
              <a:ln w="16567">
                <a:solidFill>
                  <a:srgbClr val="FFFFFF"/>
                </a:solidFill>
              </a:ln>
            </p:spPr>
            <p:txBody>
              <a:bodyPr wrap="square" lIns="0" tIns="0" rIns="0" bIns="0" rtlCol="0">
                <a:noAutofit/>
              </a:bodyPr>
              <a:lstStyle/>
              <a:p>
                <a:endParaRPr/>
              </a:p>
            </p:txBody>
          </p:sp>
          <p:sp>
            <p:nvSpPr>
              <p:cNvPr id="143" name="object 26">
                <a:extLst>
                  <a:ext uri="{FF2B5EF4-FFF2-40B4-BE49-F238E27FC236}">
                    <a16:creationId xmlns:a16="http://schemas.microsoft.com/office/drawing/2014/main" id="{7CCC6796-45AA-B345-9F9C-0A8EC915F532}"/>
                  </a:ext>
                </a:extLst>
              </p:cNvPr>
              <p:cNvSpPr/>
              <p:nvPr/>
            </p:nvSpPr>
            <p:spPr>
              <a:xfrm>
                <a:off x="5063943" y="9057493"/>
                <a:ext cx="0" cy="0"/>
              </a:xfrm>
              <a:custGeom>
                <a:avLst/>
                <a:gdLst/>
                <a:ahLst/>
                <a:cxnLst/>
                <a:rect l="l" t="t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</a:path>
                </a:pathLst>
              </a:custGeom>
              <a:ln w="16567">
                <a:solidFill>
                  <a:srgbClr val="FFFFFF"/>
                </a:solidFill>
              </a:ln>
            </p:spPr>
            <p:txBody>
              <a:bodyPr wrap="square" lIns="0" tIns="0" rIns="0" bIns="0" rtlCol="0">
                <a:noAutofit/>
              </a:bodyPr>
              <a:lstStyle/>
              <a:p>
                <a:endParaRPr/>
              </a:p>
            </p:txBody>
          </p:sp>
          <p:sp>
            <p:nvSpPr>
              <p:cNvPr id="144" name="object 27">
                <a:extLst>
                  <a:ext uri="{FF2B5EF4-FFF2-40B4-BE49-F238E27FC236}">
                    <a16:creationId xmlns:a16="http://schemas.microsoft.com/office/drawing/2014/main" id="{7E233D22-3A54-304C-B696-AA38730B71FA}"/>
                  </a:ext>
                </a:extLst>
              </p:cNvPr>
              <p:cNvSpPr/>
              <p:nvPr/>
            </p:nvSpPr>
            <p:spPr>
              <a:xfrm>
                <a:off x="5041434" y="9032864"/>
                <a:ext cx="62048" cy="66480"/>
              </a:xfrm>
              <a:custGeom>
                <a:avLst/>
                <a:gdLst/>
                <a:ahLst/>
                <a:cxnLst/>
                <a:rect l="l" t="t" r="r" b="b"/>
                <a:pathLst>
                  <a:path w="62048" h="66480">
                    <a:moveTo>
                      <a:pt x="62048" y="11087"/>
                    </a:moveTo>
                    <a:lnTo>
                      <a:pt x="0" y="66480"/>
                    </a:lnTo>
                    <a:lnTo>
                      <a:pt x="11751" y="18400"/>
                    </a:lnTo>
                    <a:lnTo>
                      <a:pt x="33523" y="19146"/>
                    </a:lnTo>
                    <a:lnTo>
                      <a:pt x="45110" y="16676"/>
                    </a:lnTo>
                    <a:lnTo>
                      <a:pt x="62048" y="11087"/>
                    </a:lnTo>
                    <a:close/>
                  </a:path>
                  <a:path w="62048" h="66480">
                    <a:moveTo>
                      <a:pt x="16249" y="0"/>
                    </a:moveTo>
                    <a:lnTo>
                      <a:pt x="20554" y="11592"/>
                    </a:lnTo>
                    <a:lnTo>
                      <a:pt x="25824" y="17713"/>
                    </a:lnTo>
                    <a:lnTo>
                      <a:pt x="33523" y="19146"/>
                    </a:lnTo>
                    <a:lnTo>
                      <a:pt x="11751" y="18400"/>
                    </a:lnTo>
                    <a:lnTo>
                      <a:pt x="16249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 wrap="square" lIns="0" tIns="0" rIns="0" bIns="0" rtlCol="0">
                <a:noAutofit/>
              </a:bodyPr>
              <a:lstStyle/>
              <a:p>
                <a:endParaRPr/>
              </a:p>
            </p:txBody>
          </p:sp>
          <p:sp>
            <p:nvSpPr>
              <p:cNvPr id="145" name="object 28">
                <a:extLst>
                  <a:ext uri="{FF2B5EF4-FFF2-40B4-BE49-F238E27FC236}">
                    <a16:creationId xmlns:a16="http://schemas.microsoft.com/office/drawing/2014/main" id="{D789F1A7-8C53-F648-99FD-85054E59DE43}"/>
                  </a:ext>
                </a:extLst>
              </p:cNvPr>
              <p:cNvSpPr/>
              <p:nvPr/>
            </p:nvSpPr>
            <p:spPr>
              <a:xfrm>
                <a:off x="4791097" y="8722955"/>
                <a:ext cx="700944" cy="173671"/>
              </a:xfrm>
              <a:custGeom>
                <a:avLst/>
                <a:gdLst/>
                <a:ahLst/>
                <a:cxnLst/>
                <a:rect l="l" t="t" r="r" b="b"/>
                <a:pathLst>
                  <a:path w="700944" h="173671">
                    <a:moveTo>
                      <a:pt x="66263" y="0"/>
                    </a:moveTo>
                    <a:lnTo>
                      <a:pt x="26590" y="13183"/>
                    </a:lnTo>
                    <a:lnTo>
                      <a:pt x="2959" y="46622"/>
                    </a:lnTo>
                    <a:lnTo>
                      <a:pt x="0" y="107408"/>
                    </a:lnTo>
                    <a:lnTo>
                      <a:pt x="1578" y="121848"/>
                    </a:lnTo>
                    <a:lnTo>
                      <a:pt x="22532" y="157192"/>
                    </a:lnTo>
                    <a:lnTo>
                      <a:pt x="60685" y="173439"/>
                    </a:lnTo>
                    <a:lnTo>
                      <a:pt x="634681" y="173671"/>
                    </a:lnTo>
                    <a:lnTo>
                      <a:pt x="649121" y="172093"/>
                    </a:lnTo>
                    <a:lnTo>
                      <a:pt x="684465" y="151138"/>
                    </a:lnTo>
                    <a:lnTo>
                      <a:pt x="700712" y="112985"/>
                    </a:lnTo>
                    <a:lnTo>
                      <a:pt x="700944" y="66263"/>
                    </a:lnTo>
                    <a:lnTo>
                      <a:pt x="699366" y="51822"/>
                    </a:lnTo>
                    <a:lnTo>
                      <a:pt x="678411" y="16478"/>
                    </a:lnTo>
                    <a:lnTo>
                      <a:pt x="640258" y="231"/>
                    </a:lnTo>
                    <a:lnTo>
                      <a:pt x="66263" y="0"/>
                    </a:lnTo>
                    <a:close/>
                  </a:path>
                </a:pathLst>
              </a:custGeom>
              <a:solidFill>
                <a:srgbClr val="25408F"/>
              </a:solidFill>
            </p:spPr>
            <p:txBody>
              <a:bodyPr wrap="square" lIns="0" tIns="0" rIns="0" bIns="0" rtlCol="0">
                <a:noAutofit/>
              </a:bodyPr>
              <a:lstStyle/>
              <a:p>
                <a:endParaRPr/>
              </a:p>
            </p:txBody>
          </p:sp>
          <p:sp>
            <p:nvSpPr>
              <p:cNvPr id="146" name="object 29">
                <a:extLst>
                  <a:ext uri="{FF2B5EF4-FFF2-40B4-BE49-F238E27FC236}">
                    <a16:creationId xmlns:a16="http://schemas.microsoft.com/office/drawing/2014/main" id="{EE6043A3-730C-434E-8863-3C08249D25EE}"/>
                  </a:ext>
                </a:extLst>
              </p:cNvPr>
              <p:cNvSpPr txBox="1"/>
              <p:nvPr/>
            </p:nvSpPr>
            <p:spPr>
              <a:xfrm>
                <a:off x="4826864" y="8717300"/>
                <a:ext cx="823109" cy="270090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noAutofit/>
              </a:bodyPr>
              <a:lstStyle/>
              <a:p>
                <a:pPr marL="12700">
                  <a:lnSpc>
                    <a:spcPct val="100000"/>
                  </a:lnSpc>
                </a:pPr>
                <a:r>
                  <a:rPr sz="850" b="1" spc="10" dirty="0">
                    <a:solidFill>
                      <a:srgbClr val="FFFFFF"/>
                    </a:solidFill>
                    <a:latin typeface="Helvetica Neue"/>
                    <a:cs typeface="Helvetica Neue"/>
                  </a:rPr>
                  <a:t>Effluents</a:t>
                </a:r>
                <a:endParaRPr sz="850" dirty="0">
                  <a:latin typeface="Helvetica Neue"/>
                  <a:cs typeface="Helvetica Neue"/>
                </a:endParaRPr>
              </a:p>
            </p:txBody>
          </p:sp>
          <p:sp>
            <p:nvSpPr>
              <p:cNvPr id="147" name="object 30">
                <a:extLst>
                  <a:ext uri="{FF2B5EF4-FFF2-40B4-BE49-F238E27FC236}">
                    <a16:creationId xmlns:a16="http://schemas.microsoft.com/office/drawing/2014/main" id="{AC9EA3E8-0C0A-0C42-88C3-EBD6F0A20571}"/>
                  </a:ext>
                </a:extLst>
              </p:cNvPr>
              <p:cNvSpPr/>
              <p:nvPr/>
            </p:nvSpPr>
            <p:spPr>
              <a:xfrm>
                <a:off x="3206584" y="8341508"/>
                <a:ext cx="975499" cy="732764"/>
              </a:xfrm>
              <a:custGeom>
                <a:avLst/>
                <a:gdLst/>
                <a:ahLst/>
                <a:cxnLst/>
                <a:rect l="l" t="t" r="r" b="b"/>
                <a:pathLst>
                  <a:path w="975499" h="732764">
                    <a:moveTo>
                      <a:pt x="136199" y="174851"/>
                    </a:moveTo>
                    <a:lnTo>
                      <a:pt x="97493" y="207870"/>
                    </a:lnTo>
                    <a:lnTo>
                      <a:pt x="75185" y="241748"/>
                    </a:lnTo>
                    <a:lnTo>
                      <a:pt x="54427" y="275577"/>
                    </a:lnTo>
                    <a:lnTo>
                      <a:pt x="31668" y="315852"/>
                    </a:lnTo>
                    <a:lnTo>
                      <a:pt x="16462" y="345639"/>
                    </a:lnTo>
                    <a:lnTo>
                      <a:pt x="10089" y="357512"/>
                    </a:lnTo>
                    <a:lnTo>
                      <a:pt x="5083" y="367585"/>
                    </a:lnTo>
                    <a:lnTo>
                      <a:pt x="1651" y="376202"/>
                    </a:lnTo>
                    <a:lnTo>
                      <a:pt x="0" y="383704"/>
                    </a:lnTo>
                    <a:lnTo>
                      <a:pt x="335" y="390432"/>
                    </a:lnTo>
                    <a:lnTo>
                      <a:pt x="39052" y="424444"/>
                    </a:lnTo>
                    <a:lnTo>
                      <a:pt x="75678" y="444603"/>
                    </a:lnTo>
                    <a:lnTo>
                      <a:pt x="160738" y="488785"/>
                    </a:lnTo>
                    <a:lnTo>
                      <a:pt x="565120" y="691569"/>
                    </a:lnTo>
                    <a:lnTo>
                      <a:pt x="621191" y="711446"/>
                    </a:lnTo>
                    <a:lnTo>
                      <a:pt x="636304" y="718852"/>
                    </a:lnTo>
                    <a:lnTo>
                      <a:pt x="649139" y="724824"/>
                    </a:lnTo>
                    <a:lnTo>
                      <a:pt x="660045" y="729226"/>
                    </a:lnTo>
                    <a:lnTo>
                      <a:pt x="669365" y="731919"/>
                    </a:lnTo>
                    <a:lnTo>
                      <a:pt x="677448" y="732764"/>
                    </a:lnTo>
                    <a:lnTo>
                      <a:pt x="684639" y="731624"/>
                    </a:lnTo>
                    <a:lnTo>
                      <a:pt x="711403" y="704435"/>
                    </a:lnTo>
                    <a:lnTo>
                      <a:pt x="736691" y="660507"/>
                    </a:lnTo>
                    <a:lnTo>
                      <a:pt x="770646" y="598485"/>
                    </a:lnTo>
                    <a:lnTo>
                      <a:pt x="813587" y="519144"/>
                    </a:lnTo>
                    <a:lnTo>
                      <a:pt x="921504" y="318189"/>
                    </a:lnTo>
                    <a:lnTo>
                      <a:pt x="466860" y="318189"/>
                    </a:lnTo>
                    <a:lnTo>
                      <a:pt x="459923" y="317792"/>
                    </a:lnTo>
                    <a:lnTo>
                      <a:pt x="451097" y="314445"/>
                    </a:lnTo>
                    <a:lnTo>
                      <a:pt x="439866" y="308313"/>
                    </a:lnTo>
                    <a:lnTo>
                      <a:pt x="409926" y="289818"/>
                    </a:lnTo>
                    <a:lnTo>
                      <a:pt x="393973" y="280557"/>
                    </a:lnTo>
                    <a:lnTo>
                      <a:pt x="347842" y="256273"/>
                    </a:lnTo>
                    <a:lnTo>
                      <a:pt x="309997" y="238516"/>
                    </a:lnTo>
                    <a:lnTo>
                      <a:pt x="184660" y="186622"/>
                    </a:lnTo>
                    <a:lnTo>
                      <a:pt x="145223" y="175309"/>
                    </a:lnTo>
                    <a:lnTo>
                      <a:pt x="136199" y="174851"/>
                    </a:lnTo>
                    <a:close/>
                  </a:path>
                  <a:path w="975499" h="732764">
                    <a:moveTo>
                      <a:pt x="717881" y="0"/>
                    </a:moveTo>
                    <a:lnTo>
                      <a:pt x="667923" y="3020"/>
                    </a:lnTo>
                    <a:lnTo>
                      <a:pt x="628354" y="16426"/>
                    </a:lnTo>
                    <a:lnTo>
                      <a:pt x="599001" y="54542"/>
                    </a:lnTo>
                    <a:lnTo>
                      <a:pt x="571529" y="105982"/>
                    </a:lnTo>
                    <a:lnTo>
                      <a:pt x="553519" y="141187"/>
                    </a:lnTo>
                    <a:lnTo>
                      <a:pt x="529862" y="188794"/>
                    </a:lnTo>
                    <a:lnTo>
                      <a:pt x="511060" y="227776"/>
                    </a:lnTo>
                    <a:lnTo>
                      <a:pt x="491288" y="270122"/>
                    </a:lnTo>
                    <a:lnTo>
                      <a:pt x="486050" y="286960"/>
                    </a:lnTo>
                    <a:lnTo>
                      <a:pt x="481504" y="300021"/>
                    </a:lnTo>
                    <a:lnTo>
                      <a:pt x="477135" y="309469"/>
                    </a:lnTo>
                    <a:lnTo>
                      <a:pt x="472426" y="315469"/>
                    </a:lnTo>
                    <a:lnTo>
                      <a:pt x="466860" y="318189"/>
                    </a:lnTo>
                    <a:lnTo>
                      <a:pt x="921504" y="318189"/>
                    </a:lnTo>
                    <a:lnTo>
                      <a:pt x="953595" y="258191"/>
                    </a:lnTo>
                    <a:lnTo>
                      <a:pt x="969616" y="214457"/>
                    </a:lnTo>
                    <a:lnTo>
                      <a:pt x="975499" y="168615"/>
                    </a:lnTo>
                    <a:lnTo>
                      <a:pt x="975260" y="157998"/>
                    </a:lnTo>
                    <a:lnTo>
                      <a:pt x="946879" y="118673"/>
                    </a:lnTo>
                    <a:lnTo>
                      <a:pt x="904350" y="92227"/>
                    </a:lnTo>
                    <a:lnTo>
                      <a:pt x="859403" y="67516"/>
                    </a:lnTo>
                    <a:lnTo>
                      <a:pt x="799415" y="37433"/>
                    </a:lnTo>
                    <a:lnTo>
                      <a:pt x="739823" y="9708"/>
                    </a:lnTo>
                    <a:lnTo>
                      <a:pt x="717881" y="0"/>
                    </a:lnTo>
                    <a:close/>
                  </a:path>
                </a:pathLst>
              </a:custGeom>
              <a:solidFill>
                <a:srgbClr val="25408F"/>
              </a:solidFill>
            </p:spPr>
            <p:txBody>
              <a:bodyPr wrap="square" lIns="0" tIns="0" rIns="0" bIns="0" rtlCol="0">
                <a:noAutofit/>
              </a:bodyPr>
              <a:lstStyle/>
              <a:p>
                <a:endParaRPr/>
              </a:p>
            </p:txBody>
          </p:sp>
          <p:sp>
            <p:nvSpPr>
              <p:cNvPr id="148" name="object 31">
                <a:extLst>
                  <a:ext uri="{FF2B5EF4-FFF2-40B4-BE49-F238E27FC236}">
                    <a16:creationId xmlns:a16="http://schemas.microsoft.com/office/drawing/2014/main" id="{44CC7185-C201-B944-B204-D6D4863C7573}"/>
                  </a:ext>
                </a:extLst>
              </p:cNvPr>
              <p:cNvSpPr/>
              <p:nvPr/>
            </p:nvSpPr>
            <p:spPr>
              <a:xfrm>
                <a:off x="3206584" y="8341508"/>
                <a:ext cx="975499" cy="732764"/>
              </a:xfrm>
              <a:custGeom>
                <a:avLst/>
                <a:gdLst/>
                <a:ahLst/>
                <a:cxnLst/>
                <a:rect l="l" t="t" r="r" b="b"/>
                <a:pathLst>
                  <a:path w="975499" h="732764">
                    <a:moveTo>
                      <a:pt x="284779" y="227709"/>
                    </a:moveTo>
                    <a:lnTo>
                      <a:pt x="184660" y="186622"/>
                    </a:lnTo>
                    <a:lnTo>
                      <a:pt x="145223" y="175309"/>
                    </a:lnTo>
                    <a:lnTo>
                      <a:pt x="136199" y="174851"/>
                    </a:lnTo>
                    <a:lnTo>
                      <a:pt x="128328" y="176436"/>
                    </a:lnTo>
                    <a:lnTo>
                      <a:pt x="97493" y="207870"/>
                    </a:lnTo>
                    <a:lnTo>
                      <a:pt x="75185" y="241748"/>
                    </a:lnTo>
                    <a:lnTo>
                      <a:pt x="54427" y="275577"/>
                    </a:lnTo>
                    <a:lnTo>
                      <a:pt x="31668" y="315852"/>
                    </a:lnTo>
                    <a:lnTo>
                      <a:pt x="16462" y="345639"/>
                    </a:lnTo>
                    <a:lnTo>
                      <a:pt x="10089" y="357512"/>
                    </a:lnTo>
                    <a:lnTo>
                      <a:pt x="5083" y="367585"/>
                    </a:lnTo>
                    <a:lnTo>
                      <a:pt x="1651" y="376202"/>
                    </a:lnTo>
                    <a:lnTo>
                      <a:pt x="0" y="383704"/>
                    </a:lnTo>
                    <a:lnTo>
                      <a:pt x="335" y="390432"/>
                    </a:lnTo>
                    <a:lnTo>
                      <a:pt x="39052" y="424444"/>
                    </a:lnTo>
                    <a:lnTo>
                      <a:pt x="75678" y="444603"/>
                    </a:lnTo>
                    <a:lnTo>
                      <a:pt x="110998" y="463223"/>
                    </a:lnTo>
                    <a:lnTo>
                      <a:pt x="160738" y="488785"/>
                    </a:lnTo>
                    <a:lnTo>
                      <a:pt x="220626" y="519191"/>
                    </a:lnTo>
                    <a:lnTo>
                      <a:pt x="286389" y="552345"/>
                    </a:lnTo>
                    <a:lnTo>
                      <a:pt x="353756" y="586150"/>
                    </a:lnTo>
                    <a:lnTo>
                      <a:pt x="418455" y="618510"/>
                    </a:lnTo>
                    <a:lnTo>
                      <a:pt x="476212" y="647329"/>
                    </a:lnTo>
                    <a:lnTo>
                      <a:pt x="522757" y="670509"/>
                    </a:lnTo>
                    <a:lnTo>
                      <a:pt x="562205" y="690122"/>
                    </a:lnTo>
                    <a:lnTo>
                      <a:pt x="621191" y="711446"/>
                    </a:lnTo>
                    <a:lnTo>
                      <a:pt x="636304" y="718852"/>
                    </a:lnTo>
                    <a:lnTo>
                      <a:pt x="649139" y="724824"/>
                    </a:lnTo>
                    <a:lnTo>
                      <a:pt x="660045" y="729226"/>
                    </a:lnTo>
                    <a:lnTo>
                      <a:pt x="669365" y="731919"/>
                    </a:lnTo>
                    <a:lnTo>
                      <a:pt x="677448" y="732764"/>
                    </a:lnTo>
                    <a:lnTo>
                      <a:pt x="684639" y="731624"/>
                    </a:lnTo>
                    <a:lnTo>
                      <a:pt x="711403" y="704435"/>
                    </a:lnTo>
                    <a:lnTo>
                      <a:pt x="736691" y="660507"/>
                    </a:lnTo>
                    <a:lnTo>
                      <a:pt x="758025" y="621657"/>
                    </a:lnTo>
                    <a:lnTo>
                      <a:pt x="784264" y="573390"/>
                    </a:lnTo>
                    <a:lnTo>
                      <a:pt x="813587" y="519144"/>
                    </a:lnTo>
                    <a:lnTo>
                      <a:pt x="844173" y="462356"/>
                    </a:lnTo>
                    <a:lnTo>
                      <a:pt x="874200" y="406464"/>
                    </a:lnTo>
                    <a:lnTo>
                      <a:pt x="901848" y="354905"/>
                    </a:lnTo>
                    <a:lnTo>
                      <a:pt x="925297" y="311115"/>
                    </a:lnTo>
                    <a:lnTo>
                      <a:pt x="948612" y="267518"/>
                    </a:lnTo>
                    <a:lnTo>
                      <a:pt x="969616" y="214457"/>
                    </a:lnTo>
                    <a:lnTo>
                      <a:pt x="975499" y="168615"/>
                    </a:lnTo>
                    <a:lnTo>
                      <a:pt x="975260" y="157998"/>
                    </a:lnTo>
                    <a:lnTo>
                      <a:pt x="946879" y="118673"/>
                    </a:lnTo>
                    <a:lnTo>
                      <a:pt x="904350" y="92227"/>
                    </a:lnTo>
                    <a:lnTo>
                      <a:pt x="859403" y="67516"/>
                    </a:lnTo>
                    <a:lnTo>
                      <a:pt x="813902" y="44471"/>
                    </a:lnTo>
                    <a:lnTo>
                      <a:pt x="772494" y="24674"/>
                    </a:lnTo>
                    <a:lnTo>
                      <a:pt x="731677" y="6065"/>
                    </a:lnTo>
                    <a:lnTo>
                      <a:pt x="717881" y="0"/>
                    </a:lnTo>
                    <a:lnTo>
                      <a:pt x="698591" y="813"/>
                    </a:lnTo>
                    <a:lnTo>
                      <a:pt x="655838" y="4890"/>
                    </a:lnTo>
                    <a:lnTo>
                      <a:pt x="620940" y="23042"/>
                    </a:lnTo>
                    <a:lnTo>
                      <a:pt x="599001" y="54542"/>
                    </a:lnTo>
                    <a:lnTo>
                      <a:pt x="571529" y="105982"/>
                    </a:lnTo>
                    <a:lnTo>
                      <a:pt x="553519" y="141187"/>
                    </a:lnTo>
                    <a:lnTo>
                      <a:pt x="529862" y="188794"/>
                    </a:lnTo>
                    <a:lnTo>
                      <a:pt x="511060" y="227776"/>
                    </a:lnTo>
                    <a:lnTo>
                      <a:pt x="493036" y="266292"/>
                    </a:lnTo>
                    <a:lnTo>
                      <a:pt x="486050" y="286960"/>
                    </a:lnTo>
                    <a:lnTo>
                      <a:pt x="481504" y="300021"/>
                    </a:lnTo>
                    <a:lnTo>
                      <a:pt x="477135" y="309469"/>
                    </a:lnTo>
                    <a:lnTo>
                      <a:pt x="472426" y="315469"/>
                    </a:lnTo>
                    <a:lnTo>
                      <a:pt x="466860" y="318189"/>
                    </a:lnTo>
                    <a:lnTo>
                      <a:pt x="459923" y="317792"/>
                    </a:lnTo>
                    <a:lnTo>
                      <a:pt x="451097" y="314445"/>
                    </a:lnTo>
                    <a:lnTo>
                      <a:pt x="439866" y="308313"/>
                    </a:lnTo>
                    <a:lnTo>
                      <a:pt x="425715" y="299561"/>
                    </a:lnTo>
                    <a:lnTo>
                      <a:pt x="409926" y="289818"/>
                    </a:lnTo>
                    <a:lnTo>
                      <a:pt x="362660" y="263724"/>
                    </a:lnTo>
                    <a:lnTo>
                      <a:pt x="321240" y="243608"/>
                    </a:lnTo>
                    <a:lnTo>
                      <a:pt x="285081" y="227831"/>
                    </a:lnTo>
                    <a:lnTo>
                      <a:pt x="284779" y="227709"/>
                    </a:lnTo>
                    <a:close/>
                  </a:path>
                </a:pathLst>
              </a:custGeom>
              <a:ln w="11046">
                <a:solidFill>
                  <a:srgbClr val="25408F"/>
                </a:solidFill>
              </a:ln>
            </p:spPr>
            <p:txBody>
              <a:bodyPr wrap="square" lIns="0" tIns="0" rIns="0" bIns="0" rtlCol="0">
                <a:noAutofit/>
              </a:bodyPr>
              <a:lstStyle/>
              <a:p>
                <a:endParaRPr/>
              </a:p>
            </p:txBody>
          </p:sp>
          <p:sp>
            <p:nvSpPr>
              <p:cNvPr id="149" name="object 32">
                <a:extLst>
                  <a:ext uri="{FF2B5EF4-FFF2-40B4-BE49-F238E27FC236}">
                    <a16:creationId xmlns:a16="http://schemas.microsoft.com/office/drawing/2014/main" id="{EC648E6C-BAB1-C047-A40F-13BAC714DC27}"/>
                  </a:ext>
                </a:extLst>
              </p:cNvPr>
              <p:cNvSpPr/>
              <p:nvPr/>
            </p:nvSpPr>
            <p:spPr>
              <a:xfrm>
                <a:off x="1793088" y="6846327"/>
                <a:ext cx="865069" cy="728872"/>
              </a:xfrm>
              <a:custGeom>
                <a:avLst/>
                <a:gdLst/>
                <a:ahLst/>
                <a:cxnLst/>
                <a:rect l="l" t="t" r="r" b="b"/>
                <a:pathLst>
                  <a:path w="865069" h="728872">
                    <a:moveTo>
                      <a:pt x="232290" y="0"/>
                    </a:moveTo>
                    <a:lnTo>
                      <a:pt x="168208" y="87466"/>
                    </a:lnTo>
                    <a:lnTo>
                      <a:pt x="0" y="463831"/>
                    </a:lnTo>
                    <a:lnTo>
                      <a:pt x="644797" y="728872"/>
                    </a:lnTo>
                    <a:lnTo>
                      <a:pt x="865069" y="265047"/>
                    </a:lnTo>
                    <a:lnTo>
                      <a:pt x="232290" y="0"/>
                    </a:lnTo>
                    <a:close/>
                  </a:path>
                </a:pathLst>
              </a:custGeom>
              <a:solidFill>
                <a:srgbClr val="25408F"/>
              </a:solidFill>
            </p:spPr>
            <p:txBody>
              <a:bodyPr wrap="square" lIns="0" tIns="0" rIns="0" bIns="0" rtlCol="0">
                <a:noAutofit/>
              </a:bodyPr>
              <a:lstStyle/>
              <a:p>
                <a:endParaRPr/>
              </a:p>
            </p:txBody>
          </p:sp>
          <p:sp>
            <p:nvSpPr>
              <p:cNvPr id="150" name="object 33">
                <a:extLst>
                  <a:ext uri="{FF2B5EF4-FFF2-40B4-BE49-F238E27FC236}">
                    <a16:creationId xmlns:a16="http://schemas.microsoft.com/office/drawing/2014/main" id="{5DE9721F-ECBA-0349-BFCA-2FB1B46C57C4}"/>
                  </a:ext>
                </a:extLst>
              </p:cNvPr>
              <p:cNvSpPr/>
              <p:nvPr/>
            </p:nvSpPr>
            <p:spPr>
              <a:xfrm>
                <a:off x="1793088" y="6846327"/>
                <a:ext cx="865069" cy="728872"/>
              </a:xfrm>
              <a:custGeom>
                <a:avLst/>
                <a:gdLst/>
                <a:ahLst/>
                <a:cxnLst/>
                <a:rect l="l" t="t" r="r" b="b"/>
                <a:pathLst>
                  <a:path w="865069" h="728872">
                    <a:moveTo>
                      <a:pt x="168208" y="87466"/>
                    </a:moveTo>
                    <a:lnTo>
                      <a:pt x="0" y="463831"/>
                    </a:lnTo>
                    <a:lnTo>
                      <a:pt x="644797" y="728872"/>
                    </a:lnTo>
                    <a:lnTo>
                      <a:pt x="865069" y="265047"/>
                    </a:lnTo>
                    <a:lnTo>
                      <a:pt x="232290" y="0"/>
                    </a:lnTo>
                    <a:lnTo>
                      <a:pt x="168208" y="87466"/>
                    </a:lnTo>
                    <a:close/>
                  </a:path>
                </a:pathLst>
              </a:custGeom>
              <a:ln w="11046">
                <a:solidFill>
                  <a:srgbClr val="25408F"/>
                </a:solidFill>
              </a:ln>
            </p:spPr>
            <p:txBody>
              <a:bodyPr wrap="square" lIns="0" tIns="0" rIns="0" bIns="0" rtlCol="0">
                <a:noAutofit/>
              </a:bodyPr>
              <a:lstStyle/>
              <a:p>
                <a:endParaRPr/>
              </a:p>
            </p:txBody>
          </p:sp>
          <p:sp>
            <p:nvSpPr>
              <p:cNvPr id="151" name="object 34">
                <a:extLst>
                  <a:ext uri="{FF2B5EF4-FFF2-40B4-BE49-F238E27FC236}">
                    <a16:creationId xmlns:a16="http://schemas.microsoft.com/office/drawing/2014/main" id="{8A36E771-15FB-A642-B2A3-A2466944D33C}"/>
                  </a:ext>
                </a:extLst>
              </p:cNvPr>
              <p:cNvSpPr/>
              <p:nvPr/>
            </p:nvSpPr>
            <p:spPr>
              <a:xfrm>
                <a:off x="1665958" y="7363883"/>
                <a:ext cx="148145" cy="165969"/>
              </a:xfrm>
              <a:custGeom>
                <a:avLst/>
                <a:gdLst/>
                <a:ahLst/>
                <a:cxnLst/>
                <a:rect l="l" t="t" r="r" b="b"/>
                <a:pathLst>
                  <a:path w="148145" h="165969">
                    <a:moveTo>
                      <a:pt x="0" y="165969"/>
                    </a:moveTo>
                    <a:lnTo>
                      <a:pt x="148145" y="0"/>
                    </a:lnTo>
                  </a:path>
                </a:pathLst>
              </a:custGeom>
              <a:ln w="16567">
                <a:solidFill>
                  <a:srgbClr val="FFFFFF"/>
                </a:solidFill>
                <a:prstDash val="dash"/>
              </a:ln>
            </p:spPr>
            <p:txBody>
              <a:bodyPr wrap="square" lIns="0" tIns="0" rIns="0" bIns="0" rtlCol="0">
                <a:noAutofit/>
              </a:bodyPr>
              <a:lstStyle/>
              <a:p>
                <a:endParaRPr/>
              </a:p>
            </p:txBody>
          </p:sp>
          <p:sp>
            <p:nvSpPr>
              <p:cNvPr id="152" name="object 35">
                <a:extLst>
                  <a:ext uri="{FF2B5EF4-FFF2-40B4-BE49-F238E27FC236}">
                    <a16:creationId xmlns:a16="http://schemas.microsoft.com/office/drawing/2014/main" id="{2122604F-8315-B743-AB22-3E13EF99DB8B}"/>
                  </a:ext>
                </a:extLst>
              </p:cNvPr>
              <p:cNvSpPr/>
              <p:nvPr/>
            </p:nvSpPr>
            <p:spPr>
              <a:xfrm>
                <a:off x="1643166" y="7555386"/>
                <a:ext cx="0" cy="0"/>
              </a:xfrm>
              <a:custGeom>
                <a:avLst/>
                <a:gdLst/>
                <a:ahLst/>
                <a:cxnLst/>
                <a:rect l="l" t="t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</a:path>
                </a:pathLst>
              </a:custGeom>
              <a:ln w="16567">
                <a:solidFill>
                  <a:srgbClr val="FFFFFF"/>
                </a:solidFill>
              </a:ln>
            </p:spPr>
            <p:txBody>
              <a:bodyPr wrap="square" lIns="0" tIns="0" rIns="0" bIns="0" rtlCol="0">
                <a:noAutofit/>
              </a:bodyPr>
              <a:lstStyle/>
              <a:p>
                <a:endParaRPr/>
              </a:p>
            </p:txBody>
          </p:sp>
          <p:sp>
            <p:nvSpPr>
              <p:cNvPr id="153" name="object 36">
                <a:extLst>
                  <a:ext uri="{FF2B5EF4-FFF2-40B4-BE49-F238E27FC236}">
                    <a16:creationId xmlns:a16="http://schemas.microsoft.com/office/drawing/2014/main" id="{A9A956E4-7596-7849-88DD-F4864CAA36D1}"/>
                  </a:ext>
                </a:extLst>
              </p:cNvPr>
              <p:cNvSpPr/>
              <p:nvPr/>
            </p:nvSpPr>
            <p:spPr>
              <a:xfrm>
                <a:off x="1825499" y="7351116"/>
                <a:ext cx="0" cy="0"/>
              </a:xfrm>
              <a:custGeom>
                <a:avLst/>
                <a:gdLst/>
                <a:ahLst/>
                <a:cxnLst/>
                <a:rect l="l" t="t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</a:path>
                </a:pathLst>
              </a:custGeom>
              <a:ln w="16567">
                <a:solidFill>
                  <a:srgbClr val="FFFFFF"/>
                </a:solidFill>
              </a:ln>
            </p:spPr>
            <p:txBody>
              <a:bodyPr wrap="square" lIns="0" tIns="0" rIns="0" bIns="0" rtlCol="0">
                <a:noAutofit/>
              </a:bodyPr>
              <a:lstStyle/>
              <a:p>
                <a:endParaRPr/>
              </a:p>
            </p:txBody>
          </p:sp>
          <p:sp>
            <p:nvSpPr>
              <p:cNvPr id="154" name="object 37">
                <a:extLst>
                  <a:ext uri="{FF2B5EF4-FFF2-40B4-BE49-F238E27FC236}">
                    <a16:creationId xmlns:a16="http://schemas.microsoft.com/office/drawing/2014/main" id="{F46D4999-14D0-4D4E-9FBA-34EFE5BC6C36}"/>
                  </a:ext>
                </a:extLst>
              </p:cNvPr>
              <p:cNvSpPr/>
              <p:nvPr/>
            </p:nvSpPr>
            <p:spPr>
              <a:xfrm>
                <a:off x="1783903" y="7315689"/>
                <a:ext cx="52767" cy="58065"/>
              </a:xfrm>
              <a:custGeom>
                <a:avLst/>
                <a:gdLst/>
                <a:ahLst/>
                <a:cxnLst/>
                <a:rect l="l" t="t" r="r" b="b"/>
                <a:pathLst>
                  <a:path w="52767" h="58065">
                    <a:moveTo>
                      <a:pt x="52767" y="37762"/>
                    </a:moveTo>
                    <a:lnTo>
                      <a:pt x="20601" y="37762"/>
                    </a:lnTo>
                    <a:lnTo>
                      <a:pt x="32995" y="39072"/>
                    </a:lnTo>
                    <a:lnTo>
                      <a:pt x="39334" y="45200"/>
                    </a:lnTo>
                    <a:lnTo>
                      <a:pt x="41769" y="58065"/>
                    </a:lnTo>
                    <a:lnTo>
                      <a:pt x="52767" y="37762"/>
                    </a:lnTo>
                    <a:close/>
                  </a:path>
                  <a:path w="52767" h="58065">
                    <a:moveTo>
                      <a:pt x="73220" y="0"/>
                    </a:moveTo>
                    <a:lnTo>
                      <a:pt x="0" y="39347"/>
                    </a:lnTo>
                    <a:lnTo>
                      <a:pt x="20601" y="37762"/>
                    </a:lnTo>
                    <a:lnTo>
                      <a:pt x="52767" y="37762"/>
                    </a:lnTo>
                    <a:lnTo>
                      <a:pt x="73220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 wrap="square" lIns="0" tIns="0" rIns="0" bIns="0" rtlCol="0">
                <a:noAutofit/>
              </a:bodyPr>
              <a:lstStyle/>
              <a:p>
                <a:endParaRPr/>
              </a:p>
            </p:txBody>
          </p:sp>
          <p:sp>
            <p:nvSpPr>
              <p:cNvPr id="155" name="object 38">
                <a:extLst>
                  <a:ext uri="{FF2B5EF4-FFF2-40B4-BE49-F238E27FC236}">
                    <a16:creationId xmlns:a16="http://schemas.microsoft.com/office/drawing/2014/main" id="{A998555C-4352-E74E-9368-EA28128217B8}"/>
                  </a:ext>
                </a:extLst>
              </p:cNvPr>
              <p:cNvSpPr/>
              <p:nvPr/>
            </p:nvSpPr>
            <p:spPr>
              <a:xfrm>
                <a:off x="1007977" y="7534088"/>
                <a:ext cx="1119001" cy="300766"/>
              </a:xfrm>
              <a:custGeom>
                <a:avLst/>
                <a:gdLst/>
                <a:ahLst/>
                <a:cxnLst/>
                <a:rect l="l" t="t" r="r" b="b"/>
                <a:pathLst>
                  <a:path w="1129529" h="173671">
                    <a:moveTo>
                      <a:pt x="66263" y="0"/>
                    </a:moveTo>
                    <a:lnTo>
                      <a:pt x="26590" y="13183"/>
                    </a:lnTo>
                    <a:lnTo>
                      <a:pt x="2959" y="46622"/>
                    </a:lnTo>
                    <a:lnTo>
                      <a:pt x="0" y="107408"/>
                    </a:lnTo>
                    <a:lnTo>
                      <a:pt x="1578" y="121848"/>
                    </a:lnTo>
                    <a:lnTo>
                      <a:pt x="22532" y="157192"/>
                    </a:lnTo>
                    <a:lnTo>
                      <a:pt x="60685" y="173439"/>
                    </a:lnTo>
                    <a:lnTo>
                      <a:pt x="1063260" y="173671"/>
                    </a:lnTo>
                    <a:lnTo>
                      <a:pt x="1077700" y="172093"/>
                    </a:lnTo>
                    <a:lnTo>
                      <a:pt x="1113046" y="151140"/>
                    </a:lnTo>
                    <a:lnTo>
                      <a:pt x="1129297" y="112990"/>
                    </a:lnTo>
                    <a:lnTo>
                      <a:pt x="1129529" y="66263"/>
                    </a:lnTo>
                    <a:lnTo>
                      <a:pt x="1127951" y="51823"/>
                    </a:lnTo>
                    <a:lnTo>
                      <a:pt x="1106995" y="16480"/>
                    </a:lnTo>
                    <a:lnTo>
                      <a:pt x="1068842" y="231"/>
                    </a:lnTo>
                    <a:lnTo>
                      <a:pt x="66263" y="0"/>
                    </a:lnTo>
                    <a:close/>
                  </a:path>
                </a:pathLst>
              </a:custGeom>
              <a:solidFill>
                <a:srgbClr val="25408F"/>
              </a:solidFill>
            </p:spPr>
            <p:txBody>
              <a:bodyPr wrap="square" lIns="0" tIns="0" rIns="0" bIns="0" rtlCol="0">
                <a:noAutofit/>
              </a:bodyPr>
              <a:lstStyle/>
              <a:p>
                <a:endParaRPr/>
              </a:p>
            </p:txBody>
          </p:sp>
          <p:sp>
            <p:nvSpPr>
              <p:cNvPr id="156" name="object 39">
                <a:extLst>
                  <a:ext uri="{FF2B5EF4-FFF2-40B4-BE49-F238E27FC236}">
                    <a16:creationId xmlns:a16="http://schemas.microsoft.com/office/drawing/2014/main" id="{AD77C3C4-3E61-CC46-A628-6B8BDDAC8966}"/>
                  </a:ext>
                </a:extLst>
              </p:cNvPr>
              <p:cNvSpPr txBox="1"/>
              <p:nvPr/>
            </p:nvSpPr>
            <p:spPr>
              <a:xfrm>
                <a:off x="1100118" y="7493571"/>
                <a:ext cx="934719" cy="140970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noAutofit/>
              </a:bodyPr>
              <a:lstStyle/>
              <a:p>
                <a:pPr marL="12700">
                  <a:lnSpc>
                    <a:spcPct val="100000"/>
                  </a:lnSpc>
                </a:pPr>
                <a:r>
                  <a:rPr sz="850" b="1" spc="15" dirty="0">
                    <a:solidFill>
                      <a:srgbClr val="FFFFFF"/>
                    </a:solidFill>
                    <a:latin typeface="Arial"/>
                    <a:cs typeface="Arial"/>
                  </a:rPr>
                  <a:t>Activated</a:t>
                </a:r>
                <a:r>
                  <a:rPr sz="850" b="1" spc="10" dirty="0">
                    <a:solidFill>
                      <a:srgbClr val="FFFFFF"/>
                    </a:solidFill>
                    <a:latin typeface="Arial"/>
                    <a:cs typeface="Arial"/>
                  </a:rPr>
                  <a:t> Sludge</a:t>
                </a:r>
                <a:endParaRPr sz="850" dirty="0">
                  <a:latin typeface="Arial"/>
                  <a:cs typeface="Arial"/>
                </a:endParaRPr>
              </a:p>
            </p:txBody>
          </p:sp>
          <p:sp>
            <p:nvSpPr>
              <p:cNvPr id="157" name="object 40">
                <a:extLst>
                  <a:ext uri="{FF2B5EF4-FFF2-40B4-BE49-F238E27FC236}">
                    <a16:creationId xmlns:a16="http://schemas.microsoft.com/office/drawing/2014/main" id="{DBCEA96C-8C50-E24E-A904-4FEB494DC0FF}"/>
                  </a:ext>
                </a:extLst>
              </p:cNvPr>
              <p:cNvSpPr/>
              <p:nvPr/>
            </p:nvSpPr>
            <p:spPr>
              <a:xfrm>
                <a:off x="3489905" y="8945055"/>
                <a:ext cx="83639" cy="149972"/>
              </a:xfrm>
              <a:custGeom>
                <a:avLst/>
                <a:gdLst/>
                <a:ahLst/>
                <a:cxnLst/>
                <a:rect l="l" t="t" r="r" b="b"/>
                <a:pathLst>
                  <a:path w="83639" h="149972">
                    <a:moveTo>
                      <a:pt x="0" y="149972"/>
                    </a:moveTo>
                    <a:lnTo>
                      <a:pt x="83639" y="0"/>
                    </a:lnTo>
                  </a:path>
                </a:pathLst>
              </a:custGeom>
              <a:ln w="16567">
                <a:solidFill>
                  <a:srgbClr val="FFFFFF"/>
                </a:solidFill>
                <a:prstDash val="dash"/>
              </a:ln>
            </p:spPr>
            <p:txBody>
              <a:bodyPr wrap="square" lIns="0" tIns="0" rIns="0" bIns="0" rtlCol="0">
                <a:noAutofit/>
              </a:bodyPr>
              <a:lstStyle/>
              <a:p>
                <a:endParaRPr/>
              </a:p>
            </p:txBody>
          </p:sp>
          <p:sp>
            <p:nvSpPr>
              <p:cNvPr id="158" name="object 41">
                <a:extLst>
                  <a:ext uri="{FF2B5EF4-FFF2-40B4-BE49-F238E27FC236}">
                    <a16:creationId xmlns:a16="http://schemas.microsoft.com/office/drawing/2014/main" id="{3072ADE0-95C8-A444-899D-3A87269ABE61}"/>
                  </a:ext>
                </a:extLst>
              </p:cNvPr>
              <p:cNvSpPr/>
              <p:nvPr/>
            </p:nvSpPr>
            <p:spPr>
              <a:xfrm>
                <a:off x="3474698" y="9122294"/>
                <a:ext cx="0" cy="0"/>
              </a:xfrm>
              <a:custGeom>
                <a:avLst/>
                <a:gdLst/>
                <a:ahLst/>
                <a:cxnLst/>
                <a:rect l="l" t="t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</a:path>
                </a:pathLst>
              </a:custGeom>
              <a:ln w="16567">
                <a:solidFill>
                  <a:srgbClr val="FFFFFF"/>
                </a:solidFill>
              </a:ln>
            </p:spPr>
            <p:txBody>
              <a:bodyPr wrap="square" lIns="0" tIns="0" rIns="0" bIns="0" rtlCol="0">
                <a:noAutofit/>
              </a:bodyPr>
              <a:lstStyle/>
              <a:p>
                <a:endParaRPr/>
              </a:p>
            </p:txBody>
          </p:sp>
          <p:sp>
            <p:nvSpPr>
              <p:cNvPr id="159" name="object 42">
                <a:extLst>
                  <a:ext uri="{FF2B5EF4-FFF2-40B4-BE49-F238E27FC236}">
                    <a16:creationId xmlns:a16="http://schemas.microsoft.com/office/drawing/2014/main" id="{0CF46BCF-1689-3547-967B-F6174448BED1}"/>
                  </a:ext>
                </a:extLst>
              </p:cNvPr>
              <p:cNvSpPr/>
              <p:nvPr/>
            </p:nvSpPr>
            <p:spPr>
              <a:xfrm>
                <a:off x="3581146" y="8931422"/>
                <a:ext cx="0" cy="0"/>
              </a:xfrm>
              <a:custGeom>
                <a:avLst/>
                <a:gdLst/>
                <a:ahLst/>
                <a:cxnLst/>
                <a:rect l="l" t="t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</a:path>
                </a:pathLst>
              </a:custGeom>
              <a:ln w="16567">
                <a:solidFill>
                  <a:srgbClr val="FFFFFF"/>
                </a:solidFill>
              </a:ln>
            </p:spPr>
            <p:txBody>
              <a:bodyPr wrap="square" lIns="0" tIns="0" rIns="0" bIns="0" rtlCol="0">
                <a:noAutofit/>
              </a:bodyPr>
              <a:lstStyle/>
              <a:p>
                <a:endParaRPr/>
              </a:p>
            </p:txBody>
          </p:sp>
          <p:sp>
            <p:nvSpPr>
              <p:cNvPr id="160" name="object 43">
                <a:extLst>
                  <a:ext uri="{FF2B5EF4-FFF2-40B4-BE49-F238E27FC236}">
                    <a16:creationId xmlns:a16="http://schemas.microsoft.com/office/drawing/2014/main" id="{5AD5F7F4-E241-3A49-8D3B-6BF0EBD6D1F4}"/>
                  </a:ext>
                </a:extLst>
              </p:cNvPr>
              <p:cNvSpPr/>
              <p:nvPr/>
            </p:nvSpPr>
            <p:spPr>
              <a:xfrm>
                <a:off x="3541410" y="8889944"/>
                <a:ext cx="51435" cy="68244"/>
              </a:xfrm>
              <a:custGeom>
                <a:avLst/>
                <a:gdLst/>
                <a:ahLst/>
                <a:cxnLst/>
                <a:rect l="l" t="t" r="r" b="b"/>
                <a:pathLst>
                  <a:path w="51435" h="68244">
                    <a:moveTo>
                      <a:pt x="51435" y="46761"/>
                    </a:moveTo>
                    <a:lnTo>
                      <a:pt x="29144" y="46761"/>
                    </a:lnTo>
                    <a:lnTo>
                      <a:pt x="36810" y="48659"/>
                    </a:lnTo>
                    <a:lnTo>
                      <a:pt x="41965" y="55529"/>
                    </a:lnTo>
                    <a:lnTo>
                      <a:pt x="46180" y="68244"/>
                    </a:lnTo>
                    <a:lnTo>
                      <a:pt x="51435" y="46761"/>
                    </a:lnTo>
                    <a:close/>
                  </a:path>
                  <a:path w="51435" h="68244">
                    <a:moveTo>
                      <a:pt x="62871" y="0"/>
                    </a:moveTo>
                    <a:lnTo>
                      <a:pt x="0" y="54372"/>
                    </a:lnTo>
                    <a:lnTo>
                      <a:pt x="17397" y="48957"/>
                    </a:lnTo>
                    <a:lnTo>
                      <a:pt x="29144" y="46761"/>
                    </a:lnTo>
                    <a:lnTo>
                      <a:pt x="51435" y="46761"/>
                    </a:lnTo>
                    <a:lnTo>
                      <a:pt x="62871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 wrap="square" lIns="0" tIns="0" rIns="0" bIns="0" rtlCol="0">
                <a:noAutofit/>
              </a:bodyPr>
              <a:lstStyle/>
              <a:p>
                <a:endParaRPr/>
              </a:p>
            </p:txBody>
          </p:sp>
          <p:sp>
            <p:nvSpPr>
              <p:cNvPr id="161" name="object 44">
                <a:extLst>
                  <a:ext uri="{FF2B5EF4-FFF2-40B4-BE49-F238E27FC236}">
                    <a16:creationId xmlns:a16="http://schemas.microsoft.com/office/drawing/2014/main" id="{4856FA42-DFAF-FA46-AB1C-04455A9D3D95}"/>
                  </a:ext>
                </a:extLst>
              </p:cNvPr>
              <p:cNvSpPr/>
              <p:nvPr/>
            </p:nvSpPr>
            <p:spPr>
              <a:xfrm>
                <a:off x="2945418" y="9097595"/>
                <a:ext cx="897993" cy="261771"/>
              </a:xfrm>
              <a:custGeom>
                <a:avLst/>
                <a:gdLst/>
                <a:ahLst/>
                <a:cxnLst/>
                <a:rect l="l" t="t" r="r" b="b"/>
                <a:pathLst>
                  <a:path w="944456" h="161891">
                    <a:moveTo>
                      <a:pt x="66263" y="0"/>
                    </a:moveTo>
                    <a:lnTo>
                      <a:pt x="26590" y="13183"/>
                    </a:lnTo>
                    <a:lnTo>
                      <a:pt x="2959" y="46622"/>
                    </a:lnTo>
                    <a:lnTo>
                      <a:pt x="0" y="95622"/>
                    </a:lnTo>
                    <a:lnTo>
                      <a:pt x="1577" y="110064"/>
                    </a:lnTo>
                    <a:lnTo>
                      <a:pt x="22530" y="145410"/>
                    </a:lnTo>
                    <a:lnTo>
                      <a:pt x="60680" y="161659"/>
                    </a:lnTo>
                    <a:lnTo>
                      <a:pt x="878193" y="161891"/>
                    </a:lnTo>
                    <a:lnTo>
                      <a:pt x="892633" y="160313"/>
                    </a:lnTo>
                    <a:lnTo>
                      <a:pt x="927976" y="139359"/>
                    </a:lnTo>
                    <a:lnTo>
                      <a:pt x="944224" y="101205"/>
                    </a:lnTo>
                    <a:lnTo>
                      <a:pt x="944456" y="66263"/>
                    </a:lnTo>
                    <a:lnTo>
                      <a:pt x="942878" y="51822"/>
                    </a:lnTo>
                    <a:lnTo>
                      <a:pt x="921923" y="16478"/>
                    </a:lnTo>
                    <a:lnTo>
                      <a:pt x="883770" y="231"/>
                    </a:lnTo>
                    <a:lnTo>
                      <a:pt x="66263" y="0"/>
                    </a:lnTo>
                    <a:close/>
                  </a:path>
                </a:pathLst>
              </a:custGeom>
              <a:solidFill>
                <a:srgbClr val="25408F"/>
              </a:solidFill>
            </p:spPr>
            <p:txBody>
              <a:bodyPr wrap="square" lIns="0" tIns="0" rIns="0" bIns="0" rtlCol="0">
                <a:noAutofit/>
              </a:bodyPr>
              <a:lstStyle/>
              <a:p>
                <a:endParaRPr/>
              </a:p>
            </p:txBody>
          </p:sp>
          <p:sp>
            <p:nvSpPr>
              <p:cNvPr id="162" name="object 45">
                <a:extLst>
                  <a:ext uri="{FF2B5EF4-FFF2-40B4-BE49-F238E27FC236}">
                    <a16:creationId xmlns:a16="http://schemas.microsoft.com/office/drawing/2014/main" id="{4A73275F-9534-3448-BF01-A4B0BD3AC8F0}"/>
                  </a:ext>
                </a:extLst>
              </p:cNvPr>
              <p:cNvSpPr txBox="1"/>
              <p:nvPr/>
            </p:nvSpPr>
            <p:spPr>
              <a:xfrm>
                <a:off x="3053576" y="9045357"/>
                <a:ext cx="721994" cy="140970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noAutofit/>
              </a:bodyPr>
              <a:lstStyle/>
              <a:p>
                <a:pPr marL="12700">
                  <a:lnSpc>
                    <a:spcPct val="100000"/>
                  </a:lnSpc>
                </a:pPr>
                <a:r>
                  <a:rPr sz="850" b="1" spc="40" dirty="0">
                    <a:solidFill>
                      <a:srgbClr val="FFFFFF"/>
                    </a:solidFill>
                    <a:latin typeface="Arial"/>
                    <a:cs typeface="Arial"/>
                  </a:rPr>
                  <a:t>Raw</a:t>
                </a:r>
                <a:r>
                  <a:rPr sz="850" b="1" spc="10" dirty="0">
                    <a:solidFill>
                      <a:srgbClr val="FFFFFF"/>
                    </a:solidFill>
                    <a:latin typeface="Arial"/>
                    <a:cs typeface="Arial"/>
                  </a:rPr>
                  <a:t> </a:t>
                </a:r>
                <a:r>
                  <a:rPr sz="850" b="1" spc="30" dirty="0">
                    <a:solidFill>
                      <a:srgbClr val="FFFFFF"/>
                    </a:solidFill>
                    <a:latin typeface="Arial"/>
                    <a:cs typeface="Arial"/>
                  </a:rPr>
                  <a:t>Sewage</a:t>
                </a:r>
                <a:endParaRPr sz="850" dirty="0">
                  <a:latin typeface="Arial"/>
                  <a:cs typeface="Arial"/>
                </a:endParaRPr>
              </a:p>
            </p:txBody>
          </p:sp>
          <p:sp>
            <p:nvSpPr>
              <p:cNvPr id="163" name="object 46">
                <a:extLst>
                  <a:ext uri="{FF2B5EF4-FFF2-40B4-BE49-F238E27FC236}">
                    <a16:creationId xmlns:a16="http://schemas.microsoft.com/office/drawing/2014/main" id="{8A263BD4-E21F-4746-850B-5CDBE6A21BC5}"/>
                  </a:ext>
                </a:extLst>
              </p:cNvPr>
              <p:cNvSpPr/>
              <p:nvPr/>
            </p:nvSpPr>
            <p:spPr>
              <a:xfrm>
                <a:off x="4291543" y="9502268"/>
                <a:ext cx="180815" cy="63034"/>
              </a:xfrm>
              <a:custGeom>
                <a:avLst/>
                <a:gdLst/>
                <a:ahLst/>
                <a:cxnLst/>
                <a:rect l="l" t="t" r="r" b="b"/>
                <a:pathLst>
                  <a:path w="180815" h="63034">
                    <a:moveTo>
                      <a:pt x="180815" y="0"/>
                    </a:moveTo>
                    <a:lnTo>
                      <a:pt x="0" y="63034"/>
                    </a:lnTo>
                  </a:path>
                </a:pathLst>
              </a:custGeom>
              <a:ln w="16567">
                <a:solidFill>
                  <a:srgbClr val="FFFFFF"/>
                </a:solidFill>
                <a:prstDash val="dash"/>
              </a:ln>
            </p:spPr>
            <p:txBody>
              <a:bodyPr wrap="square" lIns="0" tIns="0" rIns="0" bIns="0" rtlCol="0">
                <a:noAutofit/>
              </a:bodyPr>
              <a:lstStyle/>
              <a:p>
                <a:endParaRPr/>
              </a:p>
            </p:txBody>
          </p:sp>
          <p:sp>
            <p:nvSpPr>
              <p:cNvPr id="164" name="object 47">
                <a:extLst>
                  <a:ext uri="{FF2B5EF4-FFF2-40B4-BE49-F238E27FC236}">
                    <a16:creationId xmlns:a16="http://schemas.microsoft.com/office/drawing/2014/main" id="{EA10CC3F-681F-4440-9A87-493DDF27B6A7}"/>
                  </a:ext>
                </a:extLst>
              </p:cNvPr>
              <p:cNvSpPr/>
              <p:nvPr/>
            </p:nvSpPr>
            <p:spPr>
              <a:xfrm>
                <a:off x="4505235" y="9490807"/>
                <a:ext cx="0" cy="0"/>
              </a:xfrm>
              <a:custGeom>
                <a:avLst/>
                <a:gdLst/>
                <a:ahLst/>
                <a:cxnLst/>
                <a:rect l="l" t="t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</a:path>
                </a:pathLst>
              </a:custGeom>
              <a:ln w="16567">
                <a:solidFill>
                  <a:srgbClr val="FFFFFF"/>
                </a:solidFill>
              </a:ln>
            </p:spPr>
            <p:txBody>
              <a:bodyPr wrap="square" lIns="0" tIns="0" rIns="0" bIns="0" rtlCol="0">
                <a:noAutofit/>
              </a:bodyPr>
              <a:lstStyle/>
              <a:p>
                <a:endParaRPr/>
              </a:p>
            </p:txBody>
          </p:sp>
          <p:sp>
            <p:nvSpPr>
              <p:cNvPr id="165" name="object 48">
                <a:extLst>
                  <a:ext uri="{FF2B5EF4-FFF2-40B4-BE49-F238E27FC236}">
                    <a16:creationId xmlns:a16="http://schemas.microsoft.com/office/drawing/2014/main" id="{C1E0744C-0687-A048-A82D-C03AC0841B48}"/>
                  </a:ext>
                </a:extLst>
              </p:cNvPr>
              <p:cNvSpPr/>
              <p:nvPr/>
            </p:nvSpPr>
            <p:spPr>
              <a:xfrm>
                <a:off x="4275104" y="9571034"/>
                <a:ext cx="0" cy="0"/>
              </a:xfrm>
              <a:custGeom>
                <a:avLst/>
                <a:gdLst/>
                <a:ahLst/>
                <a:cxnLst/>
                <a:rect l="l" t="t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</a:path>
                </a:pathLst>
              </a:custGeom>
              <a:ln w="16567">
                <a:solidFill>
                  <a:srgbClr val="FFFFFF"/>
                </a:solidFill>
              </a:ln>
            </p:spPr>
            <p:txBody>
              <a:bodyPr wrap="square" lIns="0" tIns="0" rIns="0" bIns="0" rtlCol="0">
                <a:noAutofit/>
              </a:bodyPr>
              <a:lstStyle/>
              <a:p>
                <a:endParaRPr/>
              </a:p>
            </p:txBody>
          </p:sp>
          <p:sp>
            <p:nvSpPr>
              <p:cNvPr id="166" name="object 49">
                <a:extLst>
                  <a:ext uri="{FF2B5EF4-FFF2-40B4-BE49-F238E27FC236}">
                    <a16:creationId xmlns:a16="http://schemas.microsoft.com/office/drawing/2014/main" id="{67EEB413-4BF2-2649-8F33-D0F1B4D56AFA}"/>
                  </a:ext>
                </a:extLst>
              </p:cNvPr>
              <p:cNvSpPr/>
              <p:nvPr/>
            </p:nvSpPr>
            <p:spPr>
              <a:xfrm>
                <a:off x="4230237" y="9536500"/>
                <a:ext cx="83122" cy="51290"/>
              </a:xfrm>
              <a:custGeom>
                <a:avLst/>
                <a:gdLst/>
                <a:ahLst/>
                <a:cxnLst/>
                <a:rect l="l" t="t" r="r" b="b"/>
                <a:pathLst>
                  <a:path w="83122" h="51290">
                    <a:moveTo>
                      <a:pt x="63201" y="0"/>
                    </a:moveTo>
                    <a:lnTo>
                      <a:pt x="55718" y="14656"/>
                    </a:lnTo>
                    <a:lnTo>
                      <a:pt x="51910" y="25010"/>
                    </a:lnTo>
                    <a:lnTo>
                      <a:pt x="52262" y="32455"/>
                    </a:lnTo>
                    <a:lnTo>
                      <a:pt x="57258" y="38387"/>
                    </a:lnTo>
                    <a:lnTo>
                      <a:pt x="67383" y="44201"/>
                    </a:lnTo>
                    <a:lnTo>
                      <a:pt x="83122" y="51290"/>
                    </a:lnTo>
                    <a:lnTo>
                      <a:pt x="0" y="50176"/>
                    </a:lnTo>
                    <a:lnTo>
                      <a:pt x="63201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 wrap="square" lIns="0" tIns="0" rIns="0" bIns="0" rtlCol="0">
                <a:noAutofit/>
              </a:bodyPr>
              <a:lstStyle/>
              <a:p>
                <a:endParaRPr/>
              </a:p>
            </p:txBody>
          </p:sp>
          <p:sp>
            <p:nvSpPr>
              <p:cNvPr id="167" name="object 50">
                <a:extLst>
                  <a:ext uri="{FF2B5EF4-FFF2-40B4-BE49-F238E27FC236}">
                    <a16:creationId xmlns:a16="http://schemas.microsoft.com/office/drawing/2014/main" id="{446E90B6-248A-424D-9C6D-7FCE8F3C90EC}"/>
                  </a:ext>
                </a:extLst>
              </p:cNvPr>
              <p:cNvSpPr/>
              <p:nvPr/>
            </p:nvSpPr>
            <p:spPr>
              <a:xfrm>
                <a:off x="4427746" y="9418525"/>
                <a:ext cx="877880" cy="255840"/>
              </a:xfrm>
              <a:custGeom>
                <a:avLst/>
                <a:gdLst/>
                <a:ahLst/>
                <a:cxnLst/>
                <a:rect l="l" t="t" r="r" b="b"/>
                <a:pathLst>
                  <a:path w="944456" h="144678">
                    <a:moveTo>
                      <a:pt x="66263" y="0"/>
                    </a:moveTo>
                    <a:lnTo>
                      <a:pt x="26590" y="13183"/>
                    </a:lnTo>
                    <a:lnTo>
                      <a:pt x="2959" y="46622"/>
                    </a:lnTo>
                    <a:lnTo>
                      <a:pt x="0" y="78415"/>
                    </a:lnTo>
                    <a:lnTo>
                      <a:pt x="1578" y="92855"/>
                    </a:lnTo>
                    <a:lnTo>
                      <a:pt x="22532" y="128200"/>
                    </a:lnTo>
                    <a:lnTo>
                      <a:pt x="60685" y="144447"/>
                    </a:lnTo>
                    <a:lnTo>
                      <a:pt x="878187" y="144678"/>
                    </a:lnTo>
                    <a:lnTo>
                      <a:pt x="892629" y="143100"/>
                    </a:lnTo>
                    <a:lnTo>
                      <a:pt x="927975" y="122147"/>
                    </a:lnTo>
                    <a:lnTo>
                      <a:pt x="944224" y="83997"/>
                    </a:lnTo>
                    <a:lnTo>
                      <a:pt x="944456" y="66263"/>
                    </a:lnTo>
                    <a:lnTo>
                      <a:pt x="942878" y="51823"/>
                    </a:lnTo>
                    <a:lnTo>
                      <a:pt x="921924" y="16480"/>
                    </a:lnTo>
                    <a:lnTo>
                      <a:pt x="883770" y="231"/>
                    </a:lnTo>
                    <a:lnTo>
                      <a:pt x="66263" y="0"/>
                    </a:lnTo>
                    <a:close/>
                  </a:path>
                </a:pathLst>
              </a:custGeom>
              <a:solidFill>
                <a:srgbClr val="25408F"/>
              </a:solidFill>
            </p:spPr>
            <p:txBody>
              <a:bodyPr wrap="square" lIns="0" tIns="0" rIns="0" bIns="0" rtlCol="0">
                <a:noAutofit/>
              </a:bodyPr>
              <a:lstStyle/>
              <a:p>
                <a:endParaRPr sz="800" dirty="0"/>
              </a:p>
            </p:txBody>
          </p:sp>
          <p:sp>
            <p:nvSpPr>
              <p:cNvPr id="168" name="object 51">
                <a:extLst>
                  <a:ext uri="{FF2B5EF4-FFF2-40B4-BE49-F238E27FC236}">
                    <a16:creationId xmlns:a16="http://schemas.microsoft.com/office/drawing/2014/main" id="{FB9E59BE-FB31-344F-B8D8-85258AD48F89}"/>
                  </a:ext>
                </a:extLst>
              </p:cNvPr>
              <p:cNvSpPr txBox="1"/>
              <p:nvPr/>
            </p:nvSpPr>
            <p:spPr>
              <a:xfrm>
                <a:off x="4457780" y="9379448"/>
                <a:ext cx="877886" cy="339038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noAutofit/>
              </a:bodyPr>
              <a:lstStyle/>
              <a:p>
                <a:pPr marL="12700">
                  <a:lnSpc>
                    <a:spcPct val="100000"/>
                  </a:lnSpc>
                </a:pPr>
                <a:r>
                  <a:rPr sz="800" b="1" spc="10" dirty="0">
                    <a:solidFill>
                      <a:srgbClr val="FFFFFF"/>
                    </a:solidFill>
                    <a:latin typeface="Arial"/>
                    <a:cs typeface="Arial"/>
                  </a:rPr>
                  <a:t>Sludge </a:t>
                </a:r>
                <a:r>
                  <a:rPr sz="800" b="1" spc="35" dirty="0">
                    <a:solidFill>
                      <a:srgbClr val="FFFFFF"/>
                    </a:solidFill>
                    <a:latin typeface="Arial"/>
                    <a:cs typeface="Arial"/>
                  </a:rPr>
                  <a:t>Cake</a:t>
                </a:r>
                <a:endParaRPr sz="800" dirty="0">
                  <a:latin typeface="Arial"/>
                  <a:cs typeface="Arial"/>
                </a:endParaRPr>
              </a:p>
            </p:txBody>
          </p:sp>
          <p:sp>
            <p:nvSpPr>
              <p:cNvPr id="169" name="object 52">
                <a:extLst>
                  <a:ext uri="{FF2B5EF4-FFF2-40B4-BE49-F238E27FC236}">
                    <a16:creationId xmlns:a16="http://schemas.microsoft.com/office/drawing/2014/main" id="{B5B7CCA0-B2C7-4148-9F1B-5BDBBD8A6C98}"/>
                  </a:ext>
                </a:extLst>
              </p:cNvPr>
              <p:cNvSpPr/>
              <p:nvPr/>
            </p:nvSpPr>
            <p:spPr>
              <a:xfrm>
                <a:off x="4857720" y="9036424"/>
                <a:ext cx="293184" cy="261772"/>
              </a:xfrm>
              <a:custGeom>
                <a:avLst/>
                <a:gdLst/>
                <a:ahLst/>
                <a:cxnLst/>
                <a:rect l="l" t="t" r="r" b="b"/>
                <a:pathLst>
                  <a:path w="293184" h="261772">
                    <a:moveTo>
                      <a:pt x="67013" y="0"/>
                    </a:moveTo>
                    <a:lnTo>
                      <a:pt x="0" y="139611"/>
                    </a:lnTo>
                    <a:lnTo>
                      <a:pt x="217794" y="261772"/>
                    </a:lnTo>
                    <a:lnTo>
                      <a:pt x="293184" y="131525"/>
                    </a:lnTo>
                    <a:lnTo>
                      <a:pt x="67013" y="0"/>
                    </a:lnTo>
                    <a:close/>
                  </a:path>
                </a:pathLst>
              </a:custGeom>
              <a:solidFill>
                <a:srgbClr val="25408F"/>
              </a:solidFill>
            </p:spPr>
            <p:txBody>
              <a:bodyPr wrap="square" lIns="0" tIns="0" rIns="0" bIns="0" rtlCol="0">
                <a:noAutofit/>
              </a:bodyPr>
              <a:lstStyle/>
              <a:p>
                <a:endParaRPr/>
              </a:p>
            </p:txBody>
          </p:sp>
          <p:sp>
            <p:nvSpPr>
              <p:cNvPr id="170" name="object 53">
                <a:extLst>
                  <a:ext uri="{FF2B5EF4-FFF2-40B4-BE49-F238E27FC236}">
                    <a16:creationId xmlns:a16="http://schemas.microsoft.com/office/drawing/2014/main" id="{759356F0-AEA0-7644-8843-134506259980}"/>
                  </a:ext>
                </a:extLst>
              </p:cNvPr>
              <p:cNvSpPr/>
              <p:nvPr/>
            </p:nvSpPr>
            <p:spPr>
              <a:xfrm>
                <a:off x="4857720" y="9036424"/>
                <a:ext cx="293184" cy="261772"/>
              </a:xfrm>
              <a:custGeom>
                <a:avLst/>
                <a:gdLst/>
                <a:ahLst/>
                <a:cxnLst/>
                <a:rect l="l" t="t" r="r" b="b"/>
                <a:pathLst>
                  <a:path w="293184" h="261772">
                    <a:moveTo>
                      <a:pt x="67013" y="0"/>
                    </a:moveTo>
                    <a:lnTo>
                      <a:pt x="0" y="139611"/>
                    </a:lnTo>
                    <a:lnTo>
                      <a:pt x="217794" y="261772"/>
                    </a:lnTo>
                    <a:lnTo>
                      <a:pt x="293184" y="131525"/>
                    </a:lnTo>
                    <a:lnTo>
                      <a:pt x="67013" y="0"/>
                    </a:lnTo>
                    <a:close/>
                  </a:path>
                </a:pathLst>
              </a:custGeom>
              <a:ln w="11634">
                <a:solidFill>
                  <a:srgbClr val="25408F"/>
                </a:solidFill>
              </a:ln>
            </p:spPr>
            <p:txBody>
              <a:bodyPr wrap="square" lIns="0" tIns="0" rIns="0" bIns="0" rtlCol="0">
                <a:noAutofit/>
              </a:bodyPr>
              <a:lstStyle/>
              <a:p>
                <a:endParaRPr/>
              </a:p>
            </p:txBody>
          </p:sp>
          <p:sp>
            <p:nvSpPr>
              <p:cNvPr id="171" name="object 54">
                <a:extLst>
                  <a:ext uri="{FF2B5EF4-FFF2-40B4-BE49-F238E27FC236}">
                    <a16:creationId xmlns:a16="http://schemas.microsoft.com/office/drawing/2014/main" id="{092949C9-254B-C04C-BAF0-353BB6C29449}"/>
                  </a:ext>
                </a:extLst>
              </p:cNvPr>
              <p:cNvSpPr/>
              <p:nvPr/>
            </p:nvSpPr>
            <p:spPr>
              <a:xfrm>
                <a:off x="3818432" y="9484008"/>
                <a:ext cx="435804" cy="355678"/>
              </a:xfrm>
              <a:custGeom>
                <a:avLst/>
                <a:gdLst/>
                <a:ahLst/>
                <a:cxnLst/>
                <a:rect l="l" t="t" r="r" b="b"/>
                <a:pathLst>
                  <a:path w="435804" h="355678">
                    <a:moveTo>
                      <a:pt x="108949" y="0"/>
                    </a:moveTo>
                    <a:lnTo>
                      <a:pt x="0" y="250894"/>
                    </a:lnTo>
                    <a:lnTo>
                      <a:pt x="263296" y="355678"/>
                    </a:lnTo>
                    <a:lnTo>
                      <a:pt x="417602" y="76257"/>
                    </a:lnTo>
                    <a:lnTo>
                      <a:pt x="308693" y="76257"/>
                    </a:lnTo>
                    <a:lnTo>
                      <a:pt x="108949" y="0"/>
                    </a:lnTo>
                    <a:close/>
                  </a:path>
                  <a:path w="435804" h="355678">
                    <a:moveTo>
                      <a:pt x="380791" y="0"/>
                    </a:moveTo>
                    <a:lnTo>
                      <a:pt x="308693" y="76257"/>
                    </a:lnTo>
                    <a:lnTo>
                      <a:pt x="417602" y="76257"/>
                    </a:lnTo>
                    <a:lnTo>
                      <a:pt x="435804" y="43297"/>
                    </a:lnTo>
                    <a:lnTo>
                      <a:pt x="380791" y="0"/>
                    </a:lnTo>
                    <a:close/>
                  </a:path>
                </a:pathLst>
              </a:custGeom>
              <a:solidFill>
                <a:srgbClr val="25408F"/>
              </a:solidFill>
            </p:spPr>
            <p:txBody>
              <a:bodyPr wrap="square" lIns="0" tIns="0" rIns="0" bIns="0" rtlCol="0">
                <a:noAutofit/>
              </a:bodyPr>
              <a:lstStyle/>
              <a:p>
                <a:endParaRPr/>
              </a:p>
            </p:txBody>
          </p:sp>
          <p:sp>
            <p:nvSpPr>
              <p:cNvPr id="172" name="object 55">
                <a:extLst>
                  <a:ext uri="{FF2B5EF4-FFF2-40B4-BE49-F238E27FC236}">
                    <a16:creationId xmlns:a16="http://schemas.microsoft.com/office/drawing/2014/main" id="{4AAE42C7-9196-3747-9C41-54ACD98A4AF7}"/>
                  </a:ext>
                </a:extLst>
              </p:cNvPr>
              <p:cNvSpPr/>
              <p:nvPr/>
            </p:nvSpPr>
            <p:spPr>
              <a:xfrm>
                <a:off x="3818432" y="9484008"/>
                <a:ext cx="435804" cy="355678"/>
              </a:xfrm>
              <a:custGeom>
                <a:avLst/>
                <a:gdLst/>
                <a:ahLst/>
                <a:cxnLst/>
                <a:rect l="l" t="t" r="r" b="b"/>
                <a:pathLst>
                  <a:path w="435804" h="355678">
                    <a:moveTo>
                      <a:pt x="108949" y="0"/>
                    </a:moveTo>
                    <a:lnTo>
                      <a:pt x="0" y="250894"/>
                    </a:lnTo>
                    <a:lnTo>
                      <a:pt x="263296" y="355678"/>
                    </a:lnTo>
                    <a:lnTo>
                      <a:pt x="435804" y="43297"/>
                    </a:lnTo>
                    <a:lnTo>
                      <a:pt x="380791" y="0"/>
                    </a:lnTo>
                    <a:lnTo>
                      <a:pt x="308693" y="76257"/>
                    </a:lnTo>
                    <a:lnTo>
                      <a:pt x="108949" y="0"/>
                    </a:lnTo>
                    <a:close/>
                  </a:path>
                </a:pathLst>
              </a:custGeom>
              <a:ln w="11634">
                <a:solidFill>
                  <a:srgbClr val="25408F"/>
                </a:solidFill>
              </a:ln>
            </p:spPr>
            <p:txBody>
              <a:bodyPr wrap="square" lIns="0" tIns="0" rIns="0" bIns="0" rtlCol="0">
                <a:noAutofit/>
              </a:bodyPr>
              <a:lstStyle/>
              <a:p>
                <a:endParaRPr/>
              </a:p>
            </p:txBody>
          </p:sp>
        </p:grp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CDD52632-6996-8549-ABE0-27BA30D37E1E}"/>
                </a:ext>
              </a:extLst>
            </p:cNvPr>
            <p:cNvSpPr txBox="1"/>
            <p:nvPr/>
          </p:nvSpPr>
          <p:spPr>
            <a:xfrm>
              <a:off x="7407389" y="3424440"/>
              <a:ext cx="265167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Calibri" panose="020F0502020204030204" pitchFamily="34" charset="0"/>
                  <a:cs typeface="Calibri" panose="020F0502020204030204" pitchFamily="34" charset="0"/>
                </a:rPr>
                <a:t>Illumina Technology</a:t>
              </a:r>
            </a:p>
          </p:txBody>
        </p:sp>
        <p:sp>
          <p:nvSpPr>
            <p:cNvPr id="174" name="Right Arrow 17">
              <a:extLst>
                <a:ext uri="{FF2B5EF4-FFF2-40B4-BE49-F238E27FC236}">
                  <a16:creationId xmlns:a16="http://schemas.microsoft.com/office/drawing/2014/main" id="{4A315829-9A1C-A34F-9BDE-8123A0EDDBCE}"/>
                </a:ext>
              </a:extLst>
            </p:cNvPr>
            <p:cNvSpPr/>
            <p:nvPr/>
          </p:nvSpPr>
          <p:spPr>
            <a:xfrm>
              <a:off x="4829679" y="2155141"/>
              <a:ext cx="1067451" cy="263876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400" dirty="0">
                <a:solidFill>
                  <a:schemeClr val="tx1"/>
                </a:solidFill>
              </a:endParaRPr>
            </a:p>
          </p:txBody>
        </p:sp>
      </p:grpSp>
      <p:pic>
        <p:nvPicPr>
          <p:cNvPr id="62" name="Imagen 13">
            <a:extLst>
              <a:ext uri="{FF2B5EF4-FFF2-40B4-BE49-F238E27FC236}">
                <a16:creationId xmlns:a16="http://schemas.microsoft.com/office/drawing/2014/main" id="{8A108170-8BB5-E145-85A2-2ADE81C68C02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2999" y="654673"/>
            <a:ext cx="7342174" cy="35702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46737821"/>
      </p:ext>
    </p:extLst>
  </p:cSld>
  <p:clrMapOvr>
    <a:masterClrMapping/>
  </p:clrMapOvr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Droplet</Template>
  <TotalTime>7400</TotalTime>
  <Words>441</Words>
  <Application>Microsoft Macintosh PowerPoint</Application>
  <PresentationFormat>Widescreen</PresentationFormat>
  <Paragraphs>164</Paragraphs>
  <Slides>11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Helvetica Neue</vt:lpstr>
      <vt:lpstr>Tw Cen MT</vt:lpstr>
      <vt:lpstr>Droplet</vt:lpstr>
      <vt:lpstr>MICROBES in THE AQUATIC ENVIRONMENT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Metagenomics, Deep amplicon Sequencing and the Mobile Resistome in Water Infrastructures</dc:title>
  <dc:creator>muyaguari@yahoo.com</dc:creator>
  <cp:lastModifiedBy>Miguel Uyaguari</cp:lastModifiedBy>
  <cp:revision>145</cp:revision>
  <dcterms:created xsi:type="dcterms:W3CDTF">2019-11-05T18:52:57Z</dcterms:created>
  <dcterms:modified xsi:type="dcterms:W3CDTF">2021-07-19T18:34:13Z</dcterms:modified>
</cp:coreProperties>
</file>